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74"/>
  </p:notesMasterIdLst>
  <p:sldIdLst>
    <p:sldId id="334" r:id="rId7"/>
    <p:sldId id="423" r:id="rId8"/>
    <p:sldId id="1481" r:id="rId9"/>
    <p:sldId id="1482" r:id="rId10"/>
    <p:sldId id="1488" r:id="rId11"/>
    <p:sldId id="1489" r:id="rId12"/>
    <p:sldId id="1490" r:id="rId13"/>
    <p:sldId id="1550" r:id="rId14"/>
    <p:sldId id="1491" r:id="rId15"/>
    <p:sldId id="1483" r:id="rId16"/>
    <p:sldId id="1492" r:id="rId17"/>
    <p:sldId id="1495" r:id="rId18"/>
    <p:sldId id="1493" r:id="rId19"/>
    <p:sldId id="1496" r:id="rId20"/>
    <p:sldId id="405" r:id="rId21"/>
    <p:sldId id="1498" r:id="rId22"/>
    <p:sldId id="1494" r:id="rId23"/>
    <p:sldId id="1499" r:id="rId24"/>
    <p:sldId id="1500" r:id="rId25"/>
    <p:sldId id="1484" r:id="rId26"/>
    <p:sldId id="1497" r:id="rId27"/>
    <p:sldId id="1552" r:id="rId28"/>
    <p:sldId id="1504" r:id="rId29"/>
    <p:sldId id="1554" r:id="rId30"/>
    <p:sldId id="1555" r:id="rId31"/>
    <p:sldId id="1507" r:id="rId32"/>
    <p:sldId id="1508" r:id="rId33"/>
    <p:sldId id="1502" r:id="rId34"/>
    <p:sldId id="1505" r:id="rId35"/>
    <p:sldId id="1511" r:id="rId36"/>
    <p:sldId id="1556" r:id="rId37"/>
    <p:sldId id="1557" r:id="rId38"/>
    <p:sldId id="1512" r:id="rId39"/>
    <p:sldId id="1513" r:id="rId40"/>
    <p:sldId id="1518" r:id="rId41"/>
    <p:sldId id="1506" r:id="rId42"/>
    <p:sldId id="1517" r:id="rId43"/>
    <p:sldId id="1522" r:id="rId44"/>
    <p:sldId id="1521" r:id="rId45"/>
    <p:sldId id="1558" r:id="rId46"/>
    <p:sldId id="1523" r:id="rId47"/>
    <p:sldId id="1524" r:id="rId48"/>
    <p:sldId id="1501" r:id="rId49"/>
    <p:sldId id="1510" r:id="rId50"/>
    <p:sldId id="1520" r:id="rId51"/>
    <p:sldId id="1529" r:id="rId52"/>
    <p:sldId id="1528" r:id="rId53"/>
    <p:sldId id="1531" r:id="rId54"/>
    <p:sldId id="1525" r:id="rId55"/>
    <p:sldId id="1532" r:id="rId56"/>
    <p:sldId id="1533" r:id="rId57"/>
    <p:sldId id="1534" r:id="rId58"/>
    <p:sldId id="1535" r:id="rId59"/>
    <p:sldId id="1536" r:id="rId60"/>
    <p:sldId id="1561" r:id="rId61"/>
    <p:sldId id="1537" r:id="rId62"/>
    <p:sldId id="1538" r:id="rId63"/>
    <p:sldId id="1539" r:id="rId64"/>
    <p:sldId id="1540" r:id="rId65"/>
    <p:sldId id="1541" r:id="rId66"/>
    <p:sldId id="1562" r:id="rId67"/>
    <p:sldId id="1542" r:id="rId68"/>
    <p:sldId id="1543" r:id="rId69"/>
    <p:sldId id="1544" r:id="rId70"/>
    <p:sldId id="1547" r:id="rId71"/>
    <p:sldId id="1563" r:id="rId72"/>
    <p:sldId id="154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C000"/>
    <a:srgbClr val="D45B07"/>
    <a:srgbClr val="D92D6D"/>
    <a:srgbClr val="5129B2"/>
    <a:srgbClr val="E5353B"/>
    <a:srgbClr val="E6F2F8"/>
    <a:srgbClr val="CBCBCB"/>
    <a:srgbClr val="E7E7E7"/>
    <a:srgbClr val="496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31213" autoAdjust="0"/>
  </p:normalViewPr>
  <p:slideViewPr>
    <p:cSldViewPr snapToGrid="0" showGuides="1">
      <p:cViewPr varScale="1">
        <p:scale>
          <a:sx n="35" d="100"/>
          <a:sy n="35" d="100"/>
        </p:scale>
        <p:origin x="1134" y="54"/>
      </p:cViewPr>
      <p:guideLst>
        <p:guide orient="horz" pos="2160"/>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m7-01 = “Module Introduction”</a:t>
            </a:r>
          </a:p>
          <a:p>
            <a:endParaRPr lang="en-US" dirty="0"/>
          </a:p>
          <a:p>
            <a:r>
              <a:rPr lang="en-US" dirty="0"/>
              <a:t>Hi friends, and welcome to this next module in the AWS Certified Solutions Architect Associate course.  I’m Amber Israelsen.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m7-03 = </a:t>
            </a:r>
            <a:r>
              <a:rPr lang="en-US" sz="1200" b="1" dirty="0"/>
              <a:t>“DEMO: Creating and Uploading to an S3 Bucket</a:t>
            </a:r>
            <a:r>
              <a:rPr lang="en-US" b="1" dirty="0"/>
              <a:t>”</a:t>
            </a:r>
          </a:p>
          <a:p>
            <a:endParaRPr lang="en-US" dirty="0"/>
          </a:p>
          <a:p>
            <a:r>
              <a:rPr lang="en-US" dirty="0"/>
              <a:t>In AWS Console, go to </a:t>
            </a:r>
            <a:r>
              <a:rPr lang="en-US" b="1" dirty="0"/>
              <a:t>S3</a:t>
            </a:r>
          </a:p>
          <a:p>
            <a:endParaRPr lang="en-US" b="1" dirty="0"/>
          </a:p>
          <a:p>
            <a:r>
              <a:rPr lang="en-US" b="1" dirty="0"/>
              <a:t>Create bucket</a:t>
            </a:r>
          </a:p>
          <a:p>
            <a:r>
              <a:rPr lang="en-US" b="1" dirty="0"/>
              <a:t>Name</a:t>
            </a:r>
            <a:r>
              <a:rPr lang="en-US" dirty="0"/>
              <a:t>: myfirstbucket-ai2022</a:t>
            </a:r>
          </a:p>
          <a:p>
            <a:endParaRPr lang="en-US" dirty="0"/>
          </a:p>
          <a:p>
            <a:r>
              <a:rPr lang="en-US" b="1" dirty="0"/>
              <a:t>Region</a:t>
            </a:r>
            <a:r>
              <a:rPr lang="en-US" dirty="0"/>
              <a:t>: Choose whatever’s closest to your users or the servers that will be using this bucket</a:t>
            </a:r>
          </a:p>
          <a:p>
            <a:endParaRPr lang="en-US" dirty="0"/>
          </a:p>
          <a:p>
            <a:r>
              <a:rPr lang="en-US" dirty="0"/>
              <a:t>Block ALL public access</a:t>
            </a:r>
          </a:p>
          <a:p>
            <a:r>
              <a:rPr lang="en-US" dirty="0"/>
              <a:t>	You can grant public access to your S3 buckets in a variety of ways: </a:t>
            </a:r>
            <a:r>
              <a:rPr lang="en-US" b="0" i="0" dirty="0">
                <a:solidFill>
                  <a:srgbClr val="545B64"/>
                </a:solidFill>
                <a:effectLst/>
                <a:latin typeface="Amazon Ember"/>
              </a:rPr>
              <a:t>access control lists (ACLs), bucket policies and access point policies (</a:t>
            </a:r>
            <a:r>
              <a:rPr lang="en-US" b="1" i="0" dirty="0">
                <a:solidFill>
                  <a:srgbClr val="545B64"/>
                </a:solidFill>
                <a:effectLst/>
                <a:latin typeface="Amazon Ember"/>
              </a:rPr>
              <a:t>show in the instructions</a:t>
            </a:r>
            <a:r>
              <a:rPr lang="en-US" b="0" i="0" dirty="0">
                <a:solidFill>
                  <a:srgbClr val="545B64"/>
                </a:solidFill>
                <a:effectLst/>
                <a:latin typeface="Amazon Ember"/>
              </a:rPr>
              <a:t>).  Granting public access is generally not a great idea—meaning, you don’t want your files accessible to the world, as opposed to just the internal services needed to run your application.  There have actually been some pretty high-profile hacking incidents that have occurred because an S3 bucket was left open.  So AWS now makes this the default, that you’re going to block ALL public access.  And in fact, if you </a:t>
            </a:r>
            <a:r>
              <a:rPr lang="en-US" b="1" i="0" dirty="0">
                <a:solidFill>
                  <a:srgbClr val="545B64"/>
                </a:solidFill>
                <a:effectLst/>
                <a:latin typeface="Amazon Ember"/>
              </a:rPr>
              <a:t>deselect this option</a:t>
            </a:r>
            <a:r>
              <a:rPr lang="en-US" b="0" i="0" dirty="0">
                <a:solidFill>
                  <a:srgbClr val="545B64"/>
                </a:solidFill>
                <a:effectLst/>
                <a:latin typeface="Amazon Ember"/>
              </a:rPr>
              <a:t>, you’ll have to acknowledge that you know what you’re doing and that you’ve been warned against it.  </a:t>
            </a:r>
            <a:r>
              <a:rPr lang="en-US" b="1" i="0" dirty="0">
                <a:solidFill>
                  <a:srgbClr val="545B64"/>
                </a:solidFill>
                <a:effectLst/>
                <a:latin typeface="Amazon Ember"/>
              </a:rPr>
              <a:t>Block All public access</a:t>
            </a:r>
            <a:r>
              <a:rPr lang="en-US" b="0" i="0" dirty="0">
                <a:solidFill>
                  <a:srgbClr val="545B64"/>
                </a:solidFill>
                <a:effectLst/>
                <a:latin typeface="Amazon Ember"/>
              </a:rPr>
              <a:t>.</a:t>
            </a:r>
          </a:p>
          <a:p>
            <a:endParaRPr lang="en-US" b="0" i="0" dirty="0">
              <a:solidFill>
                <a:srgbClr val="545B64"/>
              </a:solidFill>
              <a:effectLst/>
              <a:latin typeface="Amazon Ember"/>
            </a:endParaRPr>
          </a:p>
          <a:p>
            <a:r>
              <a:rPr lang="en-US" b="0" i="0" dirty="0">
                <a:solidFill>
                  <a:srgbClr val="545B64"/>
                </a:solidFill>
                <a:effectLst/>
                <a:latin typeface="Amazon Ember"/>
              </a:rPr>
              <a:t>With bucket versioning, you can keep multiple versions of objects in the bucket.  This makes it possible to recover older versions—say that your users want to revert to an older version of a video or photo, or they accidentally delete something and need to recover it.  But it also comes in handy if there’s some kind of application failure and YOU need to restore previous versions.  This option will obviously increase the amount of files you’re storing, and normal S3 rates apply to every version you store.  So by default, this is turned off, but if you have a good reason to enable it, you’ll just toggle it on here.</a:t>
            </a:r>
          </a:p>
          <a:p>
            <a:endParaRPr lang="en-US" b="0" i="0" dirty="0">
              <a:solidFill>
                <a:srgbClr val="545B64"/>
              </a:solidFill>
              <a:effectLst/>
              <a:latin typeface="Amazon Ember"/>
            </a:endParaRPr>
          </a:p>
          <a:p>
            <a:r>
              <a:rPr lang="en-US" b="0" i="0" dirty="0">
                <a:solidFill>
                  <a:srgbClr val="545B64"/>
                </a:solidFill>
                <a:effectLst/>
                <a:latin typeface="Amazon Ember"/>
              </a:rPr>
              <a:t>Tags help you manage and organize your things, and also lets you easily track costs.  Let’s say this bucket is used for a development environment, so </a:t>
            </a:r>
            <a:r>
              <a:rPr lang="en-US" b="1" i="0" dirty="0">
                <a:solidFill>
                  <a:srgbClr val="545B64"/>
                </a:solidFill>
                <a:effectLst/>
                <a:latin typeface="Amazon Ember"/>
              </a:rPr>
              <a:t>environment=dev</a:t>
            </a:r>
            <a:r>
              <a:rPr lang="en-US" b="0" i="0" dirty="0">
                <a:solidFill>
                  <a:srgbClr val="545B64"/>
                </a:solidFill>
                <a:effectLst/>
                <a:latin typeface="Amazon Ember"/>
              </a:rPr>
              <a:t>.</a:t>
            </a:r>
          </a:p>
          <a:p>
            <a:endParaRPr lang="en-US" b="0" i="0" dirty="0">
              <a:solidFill>
                <a:srgbClr val="545B64"/>
              </a:solidFill>
              <a:effectLst/>
              <a:latin typeface="Amazon Ember"/>
            </a:endParaRPr>
          </a:p>
          <a:p>
            <a:r>
              <a:rPr lang="en-US" b="0" i="0" dirty="0">
                <a:solidFill>
                  <a:srgbClr val="545B64"/>
                </a:solidFill>
                <a:effectLst/>
                <a:latin typeface="Amazon Ember"/>
              </a:rPr>
              <a:t>You can automatically encrypt new objects stored in this bucket.  We’ll leave that the default of disabled.</a:t>
            </a:r>
          </a:p>
          <a:p>
            <a:endParaRPr lang="en-US" b="0" i="0" dirty="0">
              <a:solidFill>
                <a:srgbClr val="545B64"/>
              </a:solidFill>
              <a:effectLst/>
              <a:latin typeface="Amazon Ember"/>
            </a:endParaRPr>
          </a:p>
          <a:p>
            <a:r>
              <a:rPr lang="en-US" b="0" i="0" dirty="0">
                <a:solidFill>
                  <a:srgbClr val="545B64"/>
                </a:solidFill>
                <a:effectLst/>
                <a:latin typeface="Amazon Ember"/>
              </a:rPr>
              <a:t>Under </a:t>
            </a:r>
            <a:r>
              <a:rPr lang="en-US" b="1" i="0" dirty="0">
                <a:solidFill>
                  <a:srgbClr val="545B64"/>
                </a:solidFill>
                <a:effectLst/>
                <a:latin typeface="Amazon Ember"/>
              </a:rPr>
              <a:t>Advanced Settings</a:t>
            </a:r>
            <a:r>
              <a:rPr lang="en-US" b="0" i="0" dirty="0">
                <a:solidFill>
                  <a:srgbClr val="545B64"/>
                </a:solidFill>
                <a:effectLst/>
                <a:latin typeface="Amazon Ember"/>
              </a:rPr>
              <a:t>, you can enable object lock, which will prevent objects from being deleted or overwritten.  We’ll leave this disabled and say </a:t>
            </a:r>
            <a:r>
              <a:rPr lang="en-US" b="1" i="0" dirty="0">
                <a:solidFill>
                  <a:srgbClr val="545B64"/>
                </a:solidFill>
                <a:effectLst/>
                <a:latin typeface="Amazon Ember"/>
              </a:rPr>
              <a:t>Create bucket</a:t>
            </a:r>
            <a:r>
              <a:rPr lang="en-US" b="0" i="0" dirty="0">
                <a:solidFill>
                  <a:srgbClr val="545B64"/>
                </a:solidFill>
                <a:effectLst/>
                <a:latin typeface="Amazon Ember"/>
              </a:rPr>
              <a:t>.</a:t>
            </a:r>
          </a:p>
          <a:p>
            <a:endParaRPr lang="en-US" b="0" i="0" dirty="0">
              <a:solidFill>
                <a:srgbClr val="545B64"/>
              </a:solidFill>
              <a:effectLst/>
              <a:latin typeface="Amazon Ember"/>
            </a:endParaRPr>
          </a:p>
          <a:p>
            <a:r>
              <a:rPr lang="en-US" b="0" i="0" dirty="0">
                <a:solidFill>
                  <a:srgbClr val="545B64"/>
                </a:solidFill>
                <a:effectLst/>
                <a:latin typeface="Amazon Ember"/>
              </a:rPr>
              <a:t>Create folders for </a:t>
            </a:r>
            <a:r>
              <a:rPr lang="en-US" b="1" i="0" dirty="0">
                <a:solidFill>
                  <a:srgbClr val="545B64"/>
                </a:solidFill>
                <a:effectLst/>
                <a:latin typeface="Amazon Ember"/>
              </a:rPr>
              <a:t>videos</a:t>
            </a:r>
            <a:r>
              <a:rPr lang="en-US" b="0" i="0" dirty="0">
                <a:solidFill>
                  <a:srgbClr val="545B64"/>
                </a:solidFill>
                <a:effectLst/>
                <a:latin typeface="Amazon Ember"/>
              </a:rPr>
              <a:t> and </a:t>
            </a:r>
            <a:r>
              <a:rPr lang="en-US" b="1" i="0" dirty="0">
                <a:solidFill>
                  <a:srgbClr val="545B64"/>
                </a:solidFill>
                <a:effectLst/>
                <a:latin typeface="Amazon Ember"/>
              </a:rPr>
              <a:t>photos</a:t>
            </a:r>
            <a:r>
              <a:rPr lang="en-US" b="0" i="0" dirty="0">
                <a:solidFill>
                  <a:srgbClr val="545B64"/>
                </a:solidFill>
                <a:effectLst/>
                <a:latin typeface="Amazon Ember"/>
              </a:rPr>
              <a:t>.  </a:t>
            </a:r>
          </a:p>
          <a:p>
            <a:endParaRPr lang="en-US" b="0" i="0" dirty="0">
              <a:solidFill>
                <a:srgbClr val="545B64"/>
              </a:solidFill>
              <a:effectLst/>
              <a:latin typeface="Amazon Ember"/>
            </a:endParaRPr>
          </a:p>
          <a:p>
            <a:r>
              <a:rPr lang="en-US" b="0" i="0" dirty="0">
                <a:solidFill>
                  <a:srgbClr val="545B64"/>
                </a:solidFill>
                <a:effectLst/>
                <a:latin typeface="Amazon Ember"/>
              </a:rPr>
              <a:t>Once the bucket is created, you can </a:t>
            </a:r>
            <a:r>
              <a:rPr lang="en-US" b="1" i="0" dirty="0">
                <a:solidFill>
                  <a:srgbClr val="545B64"/>
                </a:solidFill>
                <a:effectLst/>
                <a:latin typeface="Amazon Ember"/>
              </a:rPr>
              <a:t>Upload</a:t>
            </a:r>
            <a:r>
              <a:rPr lang="en-US" b="0" i="0" dirty="0">
                <a:solidFill>
                  <a:srgbClr val="545B64"/>
                </a:solidFill>
                <a:effectLst/>
                <a:latin typeface="Amazon Ember"/>
              </a:rPr>
              <a:t> to it.  </a:t>
            </a:r>
            <a:r>
              <a:rPr lang="en-US" b="1" i="0" dirty="0">
                <a:solidFill>
                  <a:srgbClr val="545B64"/>
                </a:solidFill>
                <a:effectLst/>
                <a:latin typeface="Amazon Ember"/>
              </a:rPr>
              <a:t>Upload the “Intro Video” for this course (in Demo folder)</a:t>
            </a:r>
            <a:r>
              <a:rPr lang="en-US" b="0" i="0" dirty="0">
                <a:solidFill>
                  <a:srgbClr val="545B64"/>
                </a:solidFill>
                <a:effectLst/>
                <a:latin typeface="Amazon Ember"/>
              </a:rPr>
              <a:t>.  You can also upload to a bucket using the AWS Command Line Interface, or programmatically using the Software Developer Kit.  We’ll leave all the other settings on the page the defaults, and then </a:t>
            </a:r>
            <a:r>
              <a:rPr lang="en-US" b="1" i="0" dirty="0">
                <a:solidFill>
                  <a:srgbClr val="545B64"/>
                </a:solidFill>
                <a:effectLst/>
                <a:latin typeface="Amazon Ember"/>
              </a:rPr>
              <a:t>Upload</a:t>
            </a:r>
            <a:r>
              <a:rPr lang="en-US" b="0" i="0" dirty="0">
                <a:solidFill>
                  <a:srgbClr val="545B64"/>
                </a:solidFill>
                <a:effectLst/>
                <a:latin typeface="Amazon Ember"/>
              </a:rPr>
              <a:t>.</a:t>
            </a:r>
          </a:p>
          <a:p>
            <a:endParaRPr lang="en-US" b="0" i="0" dirty="0">
              <a:solidFill>
                <a:srgbClr val="545B64"/>
              </a:solidFill>
              <a:effectLst/>
              <a:latin typeface="Amazon Ember"/>
            </a:endParaRPr>
          </a:p>
          <a:p>
            <a:r>
              <a:rPr lang="en-US" b="1" i="0" dirty="0">
                <a:solidFill>
                  <a:srgbClr val="545B64"/>
                </a:solidFill>
                <a:effectLst/>
                <a:latin typeface="Amazon Ember"/>
              </a:rPr>
              <a:t>Click on the video link </a:t>
            </a:r>
            <a:r>
              <a:rPr lang="en-US" b="0" i="0" dirty="0">
                <a:solidFill>
                  <a:srgbClr val="545B64"/>
                </a:solidFill>
                <a:effectLst/>
                <a:latin typeface="Amazon Ember"/>
              </a:rPr>
              <a:t>(bottom of the page) when it’s done.</a:t>
            </a:r>
          </a:p>
          <a:p>
            <a:endParaRPr lang="en-US" b="0" i="0" dirty="0">
              <a:solidFill>
                <a:srgbClr val="545B64"/>
              </a:solidFill>
              <a:effectLst/>
              <a:latin typeface="Amazon Ember"/>
            </a:endParaRPr>
          </a:p>
          <a:p>
            <a:r>
              <a:rPr lang="en-US" b="0" i="0" dirty="0">
                <a:solidFill>
                  <a:srgbClr val="545B64"/>
                </a:solidFill>
                <a:effectLst/>
                <a:latin typeface="Amazon Ember"/>
              </a:rPr>
              <a:t>Notice that it’s basically inheriting the properties that we set at the bucket level (no versioning, no object lock, etc.)</a:t>
            </a:r>
          </a:p>
          <a:p>
            <a:endParaRPr lang="en-US" b="0" i="0" dirty="0">
              <a:solidFill>
                <a:srgbClr val="545B64"/>
              </a:solidFill>
              <a:effectLst/>
              <a:latin typeface="Amazon Ember"/>
            </a:endParaRPr>
          </a:p>
          <a:p>
            <a:r>
              <a:rPr lang="en-US" b="0" i="0" dirty="0">
                <a:solidFill>
                  <a:srgbClr val="545B64"/>
                </a:solidFill>
                <a:effectLst/>
                <a:latin typeface="Amazon Ember"/>
              </a:rPr>
              <a:t>Click on the video URL and show that access is denied—that’s because we blocked all public access.  If you want to view the video, click on “</a:t>
            </a:r>
            <a:r>
              <a:rPr lang="en-US" b="1" i="0" dirty="0">
                <a:solidFill>
                  <a:srgbClr val="545B64"/>
                </a:solidFill>
                <a:effectLst/>
                <a:latin typeface="Amazon Ember"/>
              </a:rPr>
              <a:t>Open</a:t>
            </a:r>
            <a:r>
              <a:rPr lang="en-US" b="0" i="0" dirty="0">
                <a:solidFill>
                  <a:srgbClr val="545B64"/>
                </a:solidFill>
                <a:effectLst/>
                <a:latin typeface="Amazon Ember"/>
              </a:rPr>
              <a:t>” and this will generate a temporary signed URL that’s good for 5 minutes and will grant you access to the video.</a:t>
            </a:r>
          </a:p>
          <a:p>
            <a:endParaRPr lang="en-US" b="0" i="0" dirty="0">
              <a:solidFill>
                <a:srgbClr val="545B64"/>
              </a:solidFill>
              <a:effectLst/>
              <a:latin typeface="Amazon Ember"/>
            </a:endParaRPr>
          </a:p>
          <a:p>
            <a:r>
              <a:rPr lang="en-US" b="0" i="0" dirty="0">
                <a:solidFill>
                  <a:srgbClr val="545B64"/>
                </a:solidFill>
                <a:effectLst/>
                <a:latin typeface="Amazon Ember"/>
              </a:rPr>
              <a:t>Now, before we wrap up, let’s delete the S3 bucket.  Because it’s not empty, we’ll have to empty the bucket here by confirm that you really want to delete everything inside.  And then once that completes, go back and </a:t>
            </a:r>
            <a:r>
              <a:rPr lang="en-US" b="1" i="0" dirty="0">
                <a:solidFill>
                  <a:srgbClr val="545B64"/>
                </a:solidFill>
                <a:effectLst/>
                <a:latin typeface="Amazon Ember"/>
              </a:rPr>
              <a:t>delete the bucket</a:t>
            </a:r>
            <a:r>
              <a:rPr lang="en-US" b="0" i="0" dirty="0">
                <a:solidFill>
                  <a:srgbClr val="545B64"/>
                </a:solidFill>
                <a:effectLst/>
                <a:latin typeface="Amazon Ember"/>
              </a:rPr>
              <a:t>.</a:t>
            </a:r>
          </a:p>
          <a:p>
            <a:endParaRPr lang="en-US" b="0" i="0" dirty="0">
              <a:solidFill>
                <a:srgbClr val="545B64"/>
              </a:solidFill>
              <a:effectLst/>
              <a:latin typeface="Amazon Ember"/>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473786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m7-04 = </a:t>
            </a:r>
            <a:r>
              <a:rPr lang="en-US" sz="1200" b="1" dirty="0"/>
              <a:t>“Durability and Availability”</a:t>
            </a:r>
            <a:endParaRPr lang="en-US" b="1" dirty="0"/>
          </a:p>
          <a:p>
            <a:endParaRPr lang="en-US" dirty="0"/>
          </a:p>
          <a:p>
            <a:r>
              <a:rPr lang="en-US" dirty="0"/>
              <a:t>Let’s briefly talk about durability and availability with S3.</a:t>
            </a:r>
          </a:p>
          <a:p>
            <a:endParaRPr lang="en-US" dirty="0"/>
          </a:p>
          <a:p>
            <a:r>
              <a:rPr lang="en-US" dirty="0"/>
              <a:t>(</a:t>
            </a:r>
            <a:r>
              <a:rPr lang="en-US" b="1" dirty="0"/>
              <a:t>click</a:t>
            </a:r>
            <a:r>
              <a:rPr lang="en-US" dirty="0"/>
              <a:t>) Durability means that your data endures—that it lives on, that it won’t be lost.  And you’ll see the various numbers there—lots and lots of nines, with less for the class in the far right column, Reduced Redundancy.</a:t>
            </a:r>
          </a:p>
          <a:p>
            <a:endParaRPr lang="en-US" dirty="0"/>
          </a:p>
          <a:p>
            <a:r>
              <a:rPr lang="en-US" dirty="0"/>
              <a:t>(</a:t>
            </a:r>
            <a:r>
              <a:rPr lang="en-US" b="1" dirty="0"/>
              <a:t>click</a:t>
            </a:r>
            <a:r>
              <a:rPr lang="en-US" dirty="0"/>
              <a:t>) And then for availability, this means that your data will be available upon request, and the different guarantees there on the nines.  And these numbers are impressive, but it’s sometimes hard to know what that actually means from a practical standpoint.</a:t>
            </a:r>
          </a:p>
        </p:txBody>
      </p:sp>
      <p:sp>
        <p:nvSpPr>
          <p:cNvPr id="4" name="Slide Number Placeholder 3"/>
          <p:cNvSpPr>
            <a:spLocks noGrp="1"/>
          </p:cNvSpPr>
          <p:nvPr>
            <p:ph type="sldNum" sz="quarter" idx="5"/>
          </p:nvPr>
        </p:nvSpPr>
        <p:spPr/>
        <p:txBody>
          <a:bodyPr/>
          <a:lstStyle/>
          <a:p>
            <a:fld id="{0C252EC1-BBF4-4B78-8366-A02C4FFA1F92}" type="slidenum">
              <a:rPr lang="en-US" smtClean="0"/>
              <a:t>11</a:t>
            </a:fld>
            <a:endParaRPr lang="en-US"/>
          </a:p>
        </p:txBody>
      </p:sp>
    </p:spTree>
    <p:extLst>
      <p:ext uri="{BB962C8B-B14F-4D97-AF65-F5344CB8AC3E}">
        <p14:creationId xmlns:p14="http://schemas.microsoft.com/office/powerpoint/2010/main" val="414844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So to give you a couple examples, with the durability guarantee of 11 9s for S3 standard, that means if you have 10 million objects stored in S3, you can expect to lose 1 of them every 10,000 years.  So pretty darn durable!</a:t>
            </a:r>
          </a:p>
          <a:p>
            <a:endParaRPr lang="en-US" dirty="0"/>
          </a:p>
          <a:p>
            <a:r>
              <a:rPr lang="en-US" dirty="0"/>
              <a:t>(</a:t>
            </a:r>
            <a:r>
              <a:rPr lang="en-US" b="1" dirty="0"/>
              <a:t>click</a:t>
            </a:r>
            <a:r>
              <a:rPr lang="en-US" dirty="0"/>
              <a:t>) And then on the availability guarantee, with 4 9s, that means you can expect less than 9 hours of downtime over the course of 1 year.</a:t>
            </a:r>
          </a:p>
        </p:txBody>
      </p:sp>
      <p:sp>
        <p:nvSpPr>
          <p:cNvPr id="4" name="Slide Number Placeholder 3"/>
          <p:cNvSpPr>
            <a:spLocks noGrp="1"/>
          </p:cNvSpPr>
          <p:nvPr>
            <p:ph type="sldNum" sz="quarter" idx="5"/>
          </p:nvPr>
        </p:nvSpPr>
        <p:spPr/>
        <p:txBody>
          <a:bodyPr/>
          <a:lstStyle/>
          <a:p>
            <a:fld id="{0C252EC1-BBF4-4B78-8366-A02C4FFA1F92}" type="slidenum">
              <a:rPr lang="en-US" smtClean="0"/>
              <a:t>12</a:t>
            </a:fld>
            <a:endParaRPr lang="en-US"/>
          </a:p>
        </p:txBody>
      </p:sp>
    </p:spTree>
    <p:extLst>
      <p:ext uri="{BB962C8B-B14F-4D97-AF65-F5344CB8AC3E}">
        <p14:creationId xmlns:p14="http://schemas.microsoft.com/office/powerpoint/2010/main" val="117348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you should know that S3 is an eventually consistent service.  Meaning that your data gets replicated across multiple locations—at least 3 </a:t>
            </a:r>
            <a:r>
              <a:rPr lang="en-US" dirty="0" err="1"/>
              <a:t>AZs</a:t>
            </a:r>
            <a:r>
              <a:rPr lang="en-US" dirty="0"/>
              <a:t>.  So when you upload something, it’s not instantly available in all of those locations, but it will be eventually.  So eventually consistent.  It’s not going to be a huge delay, but it’ll be some delay, so you’ll want to design your application appropriately.  </a:t>
            </a:r>
          </a:p>
        </p:txBody>
      </p:sp>
      <p:sp>
        <p:nvSpPr>
          <p:cNvPr id="4" name="Slide Number Placeholder 3"/>
          <p:cNvSpPr>
            <a:spLocks noGrp="1"/>
          </p:cNvSpPr>
          <p:nvPr>
            <p:ph type="sldNum" sz="quarter" idx="5"/>
          </p:nvPr>
        </p:nvSpPr>
        <p:spPr/>
        <p:txBody>
          <a:bodyPr/>
          <a:lstStyle/>
          <a:p>
            <a:fld id="{0C252EC1-BBF4-4B78-8366-A02C4FFA1F92}" type="slidenum">
              <a:rPr lang="en-US" smtClean="0"/>
              <a:t>13</a:t>
            </a:fld>
            <a:endParaRPr lang="en-US"/>
          </a:p>
        </p:txBody>
      </p:sp>
    </p:spTree>
    <p:extLst>
      <p:ext uri="{BB962C8B-B14F-4D97-AF65-F5344CB8AC3E}">
        <p14:creationId xmlns:p14="http://schemas.microsoft.com/office/powerpoint/2010/main" val="275876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m7-05 = “Encryption with S3 Overview”</a:t>
            </a:r>
          </a:p>
          <a:p>
            <a:endParaRPr lang="en-US" dirty="0"/>
          </a:p>
          <a:p>
            <a:r>
              <a:rPr lang="en-US" dirty="0"/>
              <a:t>We’ll get into encryption more generally later in the course, but let’s briefly hit on how encryption works with S3 specifically.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545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times that encryption is important.</a:t>
            </a:r>
          </a:p>
          <a:p>
            <a:endParaRPr lang="en-US" dirty="0"/>
          </a:p>
          <a:p>
            <a:r>
              <a:rPr lang="en-US" dirty="0"/>
              <a:t>First is data at rest (</a:t>
            </a:r>
            <a:r>
              <a:rPr lang="en-US" b="1" dirty="0"/>
              <a:t>click</a:t>
            </a:r>
            <a:r>
              <a:rPr lang="en-US" dirty="0"/>
              <a:t>).  That means it’s stored or archived on a device, such as with an S3 bucket.</a:t>
            </a:r>
          </a:p>
          <a:p>
            <a:pPr algn="l"/>
            <a:endParaRPr lang="en-US" dirty="0"/>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As a best practice, S3 data should always be encrypted at rest (unless intended for public consumption)</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1200" dirty="0">
                <a:solidFill>
                  <a:srgbClr val="404040"/>
                </a:solidFill>
                <a:latin typeface="Trebuchet MS" panose="020B0603020202020204"/>
                <a:ea typeface="PS TT Commons" charset="0"/>
                <a:cs typeface="PS TT Commons" charset="0"/>
              </a:rPr>
              <a:t>Can be set encryption at the bucket or file level</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Once</a:t>
            </a:r>
            <a:r>
              <a:rPr kumimoji="0" lang="en-US" sz="12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applied to a bucket, all new files will be encrypted upon upload</a:t>
            </a:r>
            <a:endParaRPr kumimoji="0" lang="en-US" sz="12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1200" dirty="0">
                <a:solidFill>
                  <a:srgbClr val="404040"/>
                </a:solidFill>
                <a:latin typeface="Trebuchet MS" panose="020B0603020202020204"/>
                <a:ea typeface="PS TT Commons" charset="0"/>
                <a:cs typeface="PS TT Commons" charset="0"/>
              </a:rPr>
              <a:t>Two options for encryption at rest: server-side or client-side</a:t>
            </a:r>
            <a:endParaRPr kumimoji="0" lang="en-US" sz="12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algn="l"/>
            <a:endParaRPr lang="en-US" dirty="0"/>
          </a:p>
          <a:p>
            <a:pPr algn="l"/>
            <a:r>
              <a:rPr lang="en-US" dirty="0"/>
              <a:t>Let’s get into those two options in more detail.</a:t>
            </a:r>
          </a:p>
          <a:p>
            <a:pPr algn="l"/>
            <a:endParaRPr lang="en-US" dirty="0"/>
          </a:p>
          <a:p>
            <a:pPr algn="l"/>
            <a:endParaRPr lang="en-US"/>
          </a:p>
          <a:p>
            <a:pPr algn="l"/>
            <a:endParaRPr lang="en-US"/>
          </a:p>
          <a:p>
            <a:pPr algn="l"/>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https://docs.aws.amazon.com/whitepapers/latest/introduction-aws-security/data-encryption.html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759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server-side encryption.  There will be three total options here.</a:t>
            </a:r>
          </a:p>
          <a:p>
            <a:endParaRPr lang="en-US" dirty="0"/>
          </a:p>
          <a:p>
            <a:r>
              <a:rPr lang="en-US" dirty="0"/>
              <a:t>The first one is Amazon S3-managed keys.  The abbreviation you’ll see for this is SSE—meaning server-side encryption—S3.  Here, S3 creates, manages and uses the keys for you.</a:t>
            </a:r>
          </a:p>
          <a:p>
            <a:endParaRPr lang="en-US" dirty="0"/>
          </a:p>
          <a:p>
            <a:r>
              <a:rPr lang="en-US" dirty="0"/>
              <a:t>The second of the three options is KMS-managed keys, or SSE-KMS.  Here, the Key Management Service, or KMS, manages the keys for you.  KMS has a few advantages over S3, in that it can provide an audit trail and user management, and you also have the option to import your own keys in KMS.</a:t>
            </a:r>
          </a:p>
          <a:p>
            <a:endParaRPr lang="en-US" dirty="0"/>
          </a:p>
          <a:p>
            <a:r>
              <a:rPr lang="en-US" dirty="0"/>
              <a:t>Let’s look at a diagram.</a:t>
            </a:r>
          </a:p>
          <a:p>
            <a:endParaRPr lang="en-US" dirty="0"/>
          </a:p>
          <a:p>
            <a:r>
              <a:rPr lang="en-US" dirty="0"/>
              <a:t>(</a:t>
            </a:r>
            <a:r>
              <a:rPr lang="en-US" b="1" dirty="0"/>
              <a:t>click</a:t>
            </a:r>
            <a:r>
              <a:rPr lang="en-US" dirty="0"/>
              <a:t>) You have some kind of an object—a document or image or what have you—that you want to upload to an S3 bucket, and you want it to be encrypted and stored.  </a:t>
            </a:r>
          </a:p>
          <a:p>
            <a:endParaRPr lang="en-US" dirty="0"/>
          </a:p>
          <a:p>
            <a:r>
              <a:rPr lang="en-US" dirty="0"/>
              <a:t>(</a:t>
            </a:r>
            <a:r>
              <a:rPr lang="en-US" b="1" dirty="0"/>
              <a:t>click</a:t>
            </a:r>
            <a:r>
              <a:rPr lang="en-US" dirty="0"/>
              <a:t>)</a:t>
            </a:r>
            <a:r>
              <a:rPr lang="en-US" b="0" dirty="0"/>
              <a:t> </a:t>
            </a:r>
            <a:r>
              <a:rPr lang="en-US" dirty="0"/>
              <a:t>You’ll upload the document using either HTTP or HTTPS protocol.  Then, depending (</a:t>
            </a:r>
            <a:r>
              <a:rPr lang="en-US" b="1" dirty="0"/>
              <a:t>click</a:t>
            </a:r>
            <a:r>
              <a:rPr lang="en-US" dirty="0"/>
              <a:t>) on whether you’re using the S3 key option or the KMS key option, that key will be used to encrypt the document and then it’s stored in the bucket.</a:t>
            </a:r>
          </a:p>
          <a:p>
            <a:endParaRPr lang="en-US" dirty="0"/>
          </a:p>
          <a:p>
            <a:r>
              <a:rPr lang="en-US" dirty="0"/>
              <a:t>So that’s how it works when the keys are stored and managed inside of AWS.</a:t>
            </a:r>
          </a:p>
        </p:txBody>
      </p:sp>
      <p:sp>
        <p:nvSpPr>
          <p:cNvPr id="4" name="Slide Number Placeholder 3"/>
          <p:cNvSpPr>
            <a:spLocks noGrp="1"/>
          </p:cNvSpPr>
          <p:nvPr>
            <p:ph type="sldNum" sz="quarter" idx="5"/>
          </p:nvPr>
        </p:nvSpPr>
        <p:spPr/>
        <p:txBody>
          <a:bodyPr/>
          <a:lstStyle/>
          <a:p>
            <a:fld id="{0C252EC1-BBF4-4B78-8366-A02C4FFA1F92}" type="slidenum">
              <a:rPr lang="en-US" smtClean="0"/>
              <a:t>16</a:t>
            </a:fld>
            <a:endParaRPr lang="en-US"/>
          </a:p>
        </p:txBody>
      </p:sp>
    </p:spTree>
    <p:extLst>
      <p:ext uri="{BB962C8B-B14F-4D97-AF65-F5344CB8AC3E}">
        <p14:creationId xmlns:p14="http://schemas.microsoft.com/office/powerpoint/2010/main" val="1715307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(of three) options for server-side encryption is the customer-provided key or SSE-C.  Here, you—the customer—provide your own keys for encryption.  These are NOT going to be stored in AWS.  And the upload has to be done programmatically; it can’t be done in the console, as we’ll see in a demo shortly.</a:t>
            </a:r>
          </a:p>
          <a:p>
            <a:endParaRPr lang="en-US" dirty="0"/>
          </a:p>
          <a:p>
            <a:r>
              <a:rPr lang="en-US" dirty="0"/>
              <a:t>(</a:t>
            </a:r>
            <a:r>
              <a:rPr lang="en-US" b="1" dirty="0"/>
              <a:t>click</a:t>
            </a:r>
            <a:r>
              <a:rPr lang="en-US" dirty="0"/>
              <a:t>) For this diagram, we have the same scenario—we want to upload an object—a document or image—to S3 and have it encrypted.  With the customer-provided key, you (</a:t>
            </a:r>
            <a:r>
              <a:rPr lang="en-US" b="1" dirty="0"/>
              <a:t>click</a:t>
            </a:r>
            <a:r>
              <a:rPr lang="en-US" dirty="0"/>
              <a:t>) have to provide the key AT the time of upload.  Remember with the two previous options, that key was stored in AWS, so you just uploaded the object, then it got paired with the key from AWS.  But here, you pass in the object AND the key together.</a:t>
            </a:r>
          </a:p>
          <a:p>
            <a:endParaRPr lang="en-US" dirty="0"/>
          </a:p>
          <a:p>
            <a:r>
              <a:rPr lang="en-US" dirty="0"/>
              <a:t>(</a:t>
            </a:r>
            <a:r>
              <a:rPr lang="en-US" b="1" dirty="0"/>
              <a:t>click</a:t>
            </a:r>
            <a:r>
              <a:rPr lang="en-US" dirty="0"/>
              <a:t>) This has to go over HTTPS—only.  And hopefully this makes intuitive sense.  Because you’re passing in a sensitive key, you want this to be over a secure connection, so only HTTPS here.</a:t>
            </a:r>
          </a:p>
          <a:p>
            <a:endParaRPr lang="en-US" dirty="0"/>
          </a:p>
          <a:p>
            <a:r>
              <a:rPr lang="en-US" dirty="0"/>
              <a:t>(</a:t>
            </a:r>
            <a:r>
              <a:rPr lang="en-US" b="1" dirty="0"/>
              <a:t>click</a:t>
            </a:r>
            <a:r>
              <a:rPr lang="en-US" dirty="0"/>
              <a:t>) Then once in AWS, the object and CUSTOMER key will be used to encrypt the document and then it’ll be stored in the bucket. </a:t>
            </a:r>
          </a:p>
          <a:p>
            <a:endParaRPr lang="en-US" dirty="0"/>
          </a:p>
          <a:p>
            <a:r>
              <a:rPr lang="en-US" dirty="0"/>
              <a:t>So the primary difference here is that you’re passing in the customer key, and you also have to use an HTTPS connection.</a:t>
            </a:r>
          </a:p>
          <a:p>
            <a:endParaRPr lang="en-US" dirty="0"/>
          </a:p>
          <a:p>
            <a:r>
              <a:rPr lang="en-US" dirty="0"/>
              <a:t>(</a:t>
            </a:r>
            <a:r>
              <a:rPr lang="en-US" b="1" dirty="0"/>
              <a:t>click</a:t>
            </a:r>
            <a:r>
              <a:rPr lang="en-US" dirty="0"/>
              <a:t>) And then finally, to deny uploads to a bucket, you can enforce a bucket policy that says the </a:t>
            </a:r>
            <a:r>
              <a:rPr lang="en-US" dirty="0" err="1"/>
              <a:t>PutObject</a:t>
            </a:r>
            <a:r>
              <a:rPr lang="en-US" dirty="0"/>
              <a:t> request should x-</a:t>
            </a:r>
            <a:r>
              <a:rPr lang="en-US" dirty="0" err="1"/>
              <a:t>amz</a:t>
            </a:r>
            <a:r>
              <a:rPr lang="en-US" dirty="0"/>
              <a:t>-server-side-encryption in the header.</a:t>
            </a:r>
          </a:p>
          <a:p>
            <a:endParaRPr lang="en-US" dirty="0"/>
          </a:p>
          <a:p>
            <a:r>
              <a:rPr lang="en-US" dirty="0"/>
              <a:t>Those are the three options for server-side encryption.</a:t>
            </a:r>
          </a:p>
        </p:txBody>
      </p:sp>
      <p:sp>
        <p:nvSpPr>
          <p:cNvPr id="4" name="Slide Number Placeholder 3"/>
          <p:cNvSpPr>
            <a:spLocks noGrp="1"/>
          </p:cNvSpPr>
          <p:nvPr>
            <p:ph type="sldNum" sz="quarter" idx="5"/>
          </p:nvPr>
        </p:nvSpPr>
        <p:spPr/>
        <p:txBody>
          <a:bodyPr/>
          <a:lstStyle/>
          <a:p>
            <a:fld id="{0C252EC1-BBF4-4B78-8366-A02C4FFA1F92}" type="slidenum">
              <a:rPr lang="en-US" smtClean="0"/>
              <a:t>17</a:t>
            </a:fld>
            <a:endParaRPr lang="en-US"/>
          </a:p>
        </p:txBody>
      </p:sp>
    </p:spTree>
    <p:extLst>
      <p:ext uri="{BB962C8B-B14F-4D97-AF65-F5344CB8AC3E}">
        <p14:creationId xmlns:p14="http://schemas.microsoft.com/office/powerpoint/2010/main" val="3964517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CLIENT-side encryption.  Here, the data is encrypted before it’s ever uploaded to S3.  This option is going to be more complex generally, but sometimes you have to do it for regulatory or compliance reasons.  This one also must be done programmatically, as there’s no way to do it in the Console UI.</a:t>
            </a:r>
          </a:p>
          <a:p>
            <a:endParaRPr lang="en-US" dirty="0"/>
          </a:p>
          <a:p>
            <a:r>
              <a:rPr lang="en-US" dirty="0"/>
              <a:t>(</a:t>
            </a:r>
            <a:r>
              <a:rPr lang="en-US" b="1" dirty="0"/>
              <a:t>click</a:t>
            </a:r>
            <a:r>
              <a:rPr lang="en-US" dirty="0"/>
              <a:t>) Here we do all of the encryption client-side using a key.  Then we can (</a:t>
            </a:r>
            <a:r>
              <a:rPr lang="en-US" b="1" dirty="0"/>
              <a:t>click</a:t>
            </a:r>
            <a:r>
              <a:rPr lang="en-US" dirty="0"/>
              <a:t>) upload it using either HTTP or HTTPS.  Because everything is encrypted already, it’s not a requirement that it goes over HTTPS. (</a:t>
            </a:r>
            <a:r>
              <a:rPr lang="en-US" b="1" dirty="0"/>
              <a:t>click</a:t>
            </a:r>
            <a:r>
              <a:rPr lang="en-US" dirty="0"/>
              <a:t>)  And then the last step is to store it in the S3 bucket.</a:t>
            </a:r>
          </a:p>
        </p:txBody>
      </p:sp>
      <p:sp>
        <p:nvSpPr>
          <p:cNvPr id="4" name="Slide Number Placeholder 3"/>
          <p:cNvSpPr>
            <a:spLocks noGrp="1"/>
          </p:cNvSpPr>
          <p:nvPr>
            <p:ph type="sldNum" sz="quarter" idx="5"/>
          </p:nvPr>
        </p:nvSpPr>
        <p:spPr/>
        <p:txBody>
          <a:bodyPr/>
          <a:lstStyle/>
          <a:p>
            <a:fld id="{0C252EC1-BBF4-4B78-8366-A02C4FFA1F92}" type="slidenum">
              <a:rPr lang="en-US" smtClean="0"/>
              <a:t>18</a:t>
            </a:fld>
            <a:endParaRPr lang="en-US"/>
          </a:p>
        </p:txBody>
      </p:sp>
    </p:spTree>
    <p:extLst>
      <p:ext uri="{BB962C8B-B14F-4D97-AF65-F5344CB8AC3E}">
        <p14:creationId xmlns:p14="http://schemas.microsoft.com/office/powerpoint/2010/main" val="76461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we’ve covered encryption at rest, when things are stored.</a:t>
            </a:r>
          </a:p>
          <a:p>
            <a:endParaRPr lang="en-US" dirty="0"/>
          </a:p>
          <a:p>
            <a:r>
              <a:rPr lang="en-US" dirty="0"/>
              <a:t>And then the other (</a:t>
            </a:r>
            <a:r>
              <a:rPr lang="en-US" b="1" dirty="0"/>
              <a:t>click</a:t>
            </a:r>
            <a:r>
              <a:rPr lang="en-US" dirty="0"/>
              <a:t>) time you need to encrypt your data is in transit.  This is (</a:t>
            </a:r>
            <a:r>
              <a:rPr lang="en-US" b="1" dirty="0"/>
              <a:t>click</a:t>
            </a:r>
            <a:r>
              <a:rPr lang="en-US" dirty="0"/>
              <a:t>) when data is being transferred from one location to another.  For example, if you’re moving data from an EC2 instance, which is a virtual server in AWS, to an S3 bucket for storage.  Or if you’re (</a:t>
            </a:r>
            <a:r>
              <a:rPr lang="en-US" b="1" dirty="0"/>
              <a:t>click</a:t>
            </a:r>
            <a:r>
              <a:rPr lang="en-US" dirty="0"/>
              <a:t>) moving your data from an on-premises data center to AWS.</a:t>
            </a:r>
          </a:p>
          <a:p>
            <a:endParaRPr lang="en-US" dirty="0"/>
          </a:p>
          <a:p>
            <a:r>
              <a:rPr lang="en-US" dirty="0"/>
              <a:t>To accomplish this, you’ll want to use the encrypted API endpoints to ensure your data is encrypted over the wire.</a:t>
            </a:r>
          </a:p>
          <a:p>
            <a:endParaRPr lang="en-US" dirty="0"/>
          </a:p>
          <a:p>
            <a:r>
              <a:rPr lang="en-US" dirty="0"/>
              <a:t>There’s also an HTTP endpoint available, but an HTTP connection with TLS or SSL Is going to be required for encryption.  And as we saw earlier, HTTPS is also required for server-side customer keys.</a:t>
            </a:r>
          </a:p>
          <a:p>
            <a:endParaRPr lang="en-US" dirty="0"/>
          </a:p>
          <a:p>
            <a:endParaRPr lang="en-US"/>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https://docs.aws.amazon.com/whitepapers/latest/introduction-aws-security/data-encryption.html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83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 the course, you should have a good grasp on the basics of IAM, compute and networking.  And in this module, we’re moving to on to another core part of AWS, and that’s storage.</a:t>
            </a:r>
          </a:p>
          <a:p>
            <a:endParaRPr lang="en-US" dirty="0"/>
          </a:p>
          <a:p>
            <a:r>
              <a:rPr lang="en-US" dirty="0"/>
              <a:t>Based on my experience of being certified twice on the Architect exam, you’ll get a lot of questions about the different storage services and how they work, so this will be a good module to study closely.</a:t>
            </a:r>
          </a:p>
          <a:p>
            <a:endParaRPr lang="en-US" dirty="0"/>
          </a:p>
          <a:p>
            <a:r>
              <a:rPr lang="en-US" dirty="0"/>
              <a:t>We’ve touched on storage a little bit previously, with the Elastic Block Store, or EBS.  Remember these are block storage volumes that attach to EC2 instances.  The hard drive, basically. </a:t>
            </a:r>
          </a:p>
          <a:p>
            <a:endParaRPr lang="en-US" dirty="0"/>
          </a:p>
          <a:p>
            <a:r>
              <a:rPr lang="en-US" dirty="0"/>
              <a:t>The primary focus of this module will be S3, which is used for object storage.  We’ll also hit on the Elastic File System and a few other things like the Snow family of products.</a:t>
            </a:r>
          </a:p>
          <a:p>
            <a:endParaRPr lang="en-US" dirty="0"/>
          </a:p>
          <a:p>
            <a:r>
              <a:rPr lang="en-US" dirty="0"/>
              <a:t>Let’s go.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m7-05 = “DEMO: Encrypting Buckets and Objects in S3”</a:t>
            </a:r>
          </a:p>
          <a:p>
            <a:endParaRPr lang="en-US" dirty="0"/>
          </a:p>
          <a:p>
            <a:r>
              <a:rPr lang="en-US" dirty="0"/>
              <a:t>Create a new bucket (</a:t>
            </a:r>
            <a:r>
              <a:rPr lang="en-US" b="1" dirty="0"/>
              <a:t>encryption-demo-ai2022</a:t>
            </a:r>
            <a:r>
              <a:rPr lang="en-US" dirty="0"/>
              <a:t>), </a:t>
            </a:r>
            <a:r>
              <a:rPr lang="en-US" b="1" dirty="0"/>
              <a:t>don’t encrypt it</a:t>
            </a:r>
          </a:p>
          <a:p>
            <a:r>
              <a:rPr lang="en-US" b="1" dirty="0"/>
              <a:t>Upload a new file (</a:t>
            </a:r>
            <a:r>
              <a:rPr lang="en-US" b="1" dirty="0" err="1"/>
              <a:t>aws</a:t>
            </a:r>
            <a:r>
              <a:rPr lang="en-US" b="1" dirty="0"/>
              <a:t> certification badge.png, in Demo folder)</a:t>
            </a:r>
          </a:p>
          <a:p>
            <a:r>
              <a:rPr lang="en-US" dirty="0"/>
              <a:t>	Show that </a:t>
            </a:r>
            <a:r>
              <a:rPr lang="en-US" b="1" dirty="0"/>
              <a:t>Destination details </a:t>
            </a:r>
            <a:r>
              <a:rPr lang="en-US" dirty="0"/>
              <a:t>(the bucket) doesn’t have default encryption enabled.  But we can still change that at the object level.</a:t>
            </a:r>
          </a:p>
          <a:p>
            <a:r>
              <a:rPr lang="en-US" dirty="0"/>
              <a:t>	</a:t>
            </a:r>
            <a:r>
              <a:rPr lang="en-US" b="1" dirty="0" err="1"/>
              <a:t>Properties</a:t>
            </a:r>
            <a:r>
              <a:rPr lang="en-US" b="1" dirty="0" err="1">
                <a:sym typeface="Wingdings" panose="05000000000000000000" pitchFamily="2" charset="2"/>
              </a:rPr>
              <a:t>Server</a:t>
            </a:r>
            <a:r>
              <a:rPr lang="en-US" b="1" dirty="0">
                <a:sym typeface="Wingdings" panose="05000000000000000000" pitchFamily="2" charset="2"/>
              </a:rPr>
              <a:t> Side Encryption—show both options</a:t>
            </a:r>
          </a:p>
          <a:p>
            <a:r>
              <a:rPr lang="en-US" dirty="0">
                <a:sym typeface="Wingdings" panose="05000000000000000000" pitchFamily="2" charset="2"/>
              </a:rPr>
              <a:t>		On KMS, show that you get different options with the key</a:t>
            </a:r>
          </a:p>
          <a:p>
            <a:r>
              <a:rPr lang="en-US" dirty="0">
                <a:sym typeface="Wingdings" panose="05000000000000000000" pitchFamily="2" charset="2"/>
              </a:rPr>
              <a:t>	</a:t>
            </a:r>
          </a:p>
          <a:p>
            <a:r>
              <a:rPr lang="en-US" dirty="0">
                <a:sym typeface="Wingdings" panose="05000000000000000000" pitchFamily="2" charset="2"/>
              </a:rPr>
              <a:t>	You WILL note that SSE-C (for customer keys) and client-side are not available in the Console here.  Those can only be passed in programmatically, and as we talked about, that happens at the same time that you pass in the file, you also pass in the key.</a:t>
            </a:r>
          </a:p>
          <a:p>
            <a:endParaRPr lang="en-US" dirty="0">
              <a:sym typeface="Wingdings" panose="05000000000000000000" pitchFamily="2" charset="2"/>
            </a:endParaRPr>
          </a:p>
          <a:p>
            <a:r>
              <a:rPr lang="en-US" dirty="0">
                <a:sym typeface="Wingdings" panose="05000000000000000000" pitchFamily="2" charset="2"/>
              </a:rPr>
              <a:t>	Go with </a:t>
            </a:r>
            <a:r>
              <a:rPr lang="en-US" b="1" dirty="0">
                <a:sym typeface="Wingdings" panose="05000000000000000000" pitchFamily="2" charset="2"/>
              </a:rPr>
              <a:t>SSE-S3</a:t>
            </a:r>
          </a:p>
          <a:p>
            <a:r>
              <a:rPr lang="en-US" dirty="0">
                <a:sym typeface="Wingdings" panose="05000000000000000000" pitchFamily="2" charset="2"/>
              </a:rPr>
              <a:t>	</a:t>
            </a:r>
            <a:r>
              <a:rPr lang="en-US" b="1" dirty="0">
                <a:sym typeface="Wingdings" panose="05000000000000000000" pitchFamily="2" charset="2"/>
              </a:rPr>
              <a:t>Upload</a:t>
            </a:r>
          </a:p>
          <a:p>
            <a:endParaRPr lang="en-US" dirty="0"/>
          </a:p>
          <a:p>
            <a:r>
              <a:rPr lang="en-US" sz="1200" dirty="0">
                <a:latin typeface="+mj-lt"/>
              </a:rPr>
              <a:t>Show that you can encrypt at the bucket level as well…will apply to all new files</a:t>
            </a:r>
          </a:p>
          <a:p>
            <a:r>
              <a:rPr lang="en-US" sz="1200" b="1" dirty="0">
                <a:latin typeface="+mj-lt"/>
              </a:rPr>
              <a:t>	Back up to the bucket </a:t>
            </a:r>
            <a:r>
              <a:rPr lang="en-US" sz="1200" b="1" dirty="0" err="1">
                <a:latin typeface="+mj-lt"/>
              </a:rPr>
              <a:t>level</a:t>
            </a:r>
            <a:r>
              <a:rPr lang="en-US" sz="1200" b="1" dirty="0" err="1">
                <a:latin typeface="+mj-lt"/>
                <a:sym typeface="Wingdings" panose="05000000000000000000" pitchFamily="2" charset="2"/>
              </a:rPr>
              <a:t>Properties</a:t>
            </a:r>
            <a:endParaRPr lang="en-US" sz="1200" b="1" dirty="0">
              <a:latin typeface="+mj-lt"/>
            </a:endParaRPr>
          </a:p>
          <a:p>
            <a:r>
              <a:rPr lang="en-US" sz="1200" b="1" dirty="0">
                <a:latin typeface="+mj-lt"/>
              </a:rPr>
              <a:t>	Default encryption—Edit – </a:t>
            </a:r>
            <a:r>
              <a:rPr lang="en-US" sz="1200" b="0" dirty="0">
                <a:latin typeface="+mj-lt"/>
              </a:rPr>
              <a:t>notice at the top that this only applies to new objects that are uploaded.  So if you already had 100 objects in this bucket, for example, and weren’t encrypted, they would remain unencrypted.</a:t>
            </a:r>
            <a:endParaRPr lang="en-US" sz="1200" b="0" dirty="0">
              <a:latin typeface="+mj-lt"/>
              <a:sym typeface="Wingdings" panose="05000000000000000000" pitchFamily="2" charset="2"/>
            </a:endParaRPr>
          </a:p>
          <a:p>
            <a:r>
              <a:rPr lang="en-US" sz="1200" b="0" dirty="0">
                <a:latin typeface="+mj-lt"/>
                <a:sym typeface="Wingdings" panose="05000000000000000000" pitchFamily="2" charset="2"/>
              </a:rPr>
              <a:t>	</a:t>
            </a:r>
            <a:r>
              <a:rPr lang="en-US" sz="1200" b="1" dirty="0">
                <a:latin typeface="+mj-lt"/>
                <a:sym typeface="Wingdings" panose="05000000000000000000" pitchFamily="2" charset="2"/>
              </a:rPr>
              <a:t>Enable, choose KMS</a:t>
            </a:r>
            <a:endParaRPr lang="en-US" sz="1200" b="1" dirty="0">
              <a:latin typeface="+mj-lt"/>
            </a:endParaRPr>
          </a:p>
          <a:p>
            <a:endParaRPr lang="en-US" dirty="0"/>
          </a:p>
          <a:p>
            <a:r>
              <a:rPr lang="en-US" dirty="0"/>
              <a:t>	</a:t>
            </a:r>
            <a:r>
              <a:rPr lang="en-US" b="1" dirty="0"/>
              <a:t>Upload a new file </a:t>
            </a:r>
            <a:r>
              <a:rPr lang="en-US" dirty="0"/>
              <a:t>and show that it’s encrypted now (from bucket encryption) (</a:t>
            </a:r>
            <a:r>
              <a:rPr lang="en-US" b="1" dirty="0"/>
              <a:t>Destination details </a:t>
            </a:r>
            <a:r>
              <a:rPr lang="en-US" dirty="0"/>
              <a:t>shows this when you go to upload)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618495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m7-07 = “S3 Versioning Overview”</a:t>
            </a:r>
          </a:p>
          <a:p>
            <a:endParaRPr lang="en-US" dirty="0"/>
          </a:p>
          <a:p>
            <a:r>
              <a:rPr lang="en-US" dirty="0"/>
              <a:t>Now let’s talk about versioning in S3.  As I’ve tried to illustrate with this picture, versioning basically means that multiple copies of an object are stored in a bucket.  </a:t>
            </a:r>
          </a:p>
        </p:txBody>
      </p:sp>
      <p:sp>
        <p:nvSpPr>
          <p:cNvPr id="4" name="Slide Number Placeholder 3"/>
          <p:cNvSpPr>
            <a:spLocks noGrp="1"/>
          </p:cNvSpPr>
          <p:nvPr>
            <p:ph type="sldNum" sz="quarter" idx="5"/>
          </p:nvPr>
        </p:nvSpPr>
        <p:spPr/>
        <p:txBody>
          <a:bodyPr/>
          <a:lstStyle/>
          <a:p>
            <a:fld id="{0C252EC1-BBF4-4B78-8366-A02C4FFA1F92}" type="slidenum">
              <a:rPr lang="en-US" smtClean="0"/>
              <a:t>21</a:t>
            </a:fld>
            <a:endParaRPr lang="en-US"/>
          </a:p>
        </p:txBody>
      </p:sp>
    </p:spTree>
    <p:extLst>
      <p:ext uri="{BB962C8B-B14F-4D97-AF65-F5344CB8AC3E}">
        <p14:creationId xmlns:p14="http://schemas.microsoft.com/office/powerpoint/2010/main" val="3404691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and benefits, for using versioning include:</a:t>
            </a:r>
          </a:p>
          <a:p>
            <a:endParaRPr lang="en-US" dirty="0"/>
          </a:p>
          <a:p>
            <a:r>
              <a:rPr lang="en-US" dirty="0"/>
              <a:t>You have the ability to restore objects that were accidentally overwritten or deleted.  When versioning is enabled, S3 maintains a history of old objects.  And even if an object is created, there’s really just a marker created that says deleted, but it’s not truly deleted, so you can still get it back if someone accidentally deleted it, or there was an application failure that caused problems.</a:t>
            </a:r>
          </a:p>
          <a:p>
            <a:endParaRPr lang="en-US" dirty="0"/>
          </a:p>
          <a:p>
            <a:r>
              <a:rPr lang="en-US" dirty="0"/>
              <a:t>Also, you can add an additional layer of protection by enabling MFA delete or Object Lock, and we’ll touch on those a bit more in a minute.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22</a:t>
            </a:fld>
            <a:endParaRPr lang="en-US"/>
          </a:p>
        </p:txBody>
      </p:sp>
    </p:spTree>
    <p:extLst>
      <p:ext uri="{BB962C8B-B14F-4D97-AF65-F5344CB8AC3E}">
        <p14:creationId xmlns:p14="http://schemas.microsoft.com/office/powerpoint/2010/main" val="3279467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To do this, you’ll need to enable versioning (or suspend it) at the bucket level.  This isn’t something you do on individual objects.</a:t>
            </a:r>
          </a:p>
          <a:p>
            <a:r>
              <a:rPr lang="en-US" dirty="0"/>
              <a:t>(</a:t>
            </a:r>
            <a:r>
              <a:rPr lang="en-US" b="1" dirty="0"/>
              <a:t>click</a:t>
            </a:r>
            <a:r>
              <a:rPr lang="en-US" dirty="0"/>
              <a:t>) Once you enable versioning on the bucket, it’s important to know that it can never be </a:t>
            </a:r>
            <a:r>
              <a:rPr lang="en-US" dirty="0" err="1"/>
              <a:t>unversioned</a:t>
            </a:r>
            <a:r>
              <a:rPr lang="en-US" dirty="0"/>
              <a:t>.  However, as the bucket owner, you CAN suspend versioning.</a:t>
            </a:r>
          </a:p>
          <a:p>
            <a:r>
              <a:rPr lang="en-US" dirty="0"/>
              <a:t>(</a:t>
            </a:r>
            <a:r>
              <a:rPr lang="en-US" b="1" dirty="0"/>
              <a:t>click</a:t>
            </a:r>
            <a:r>
              <a:rPr lang="en-US" dirty="0"/>
              <a:t>) Versioning will apply to ALL objects in the bucket.  You can’t pick and choose items in the bucket and say, only, I only want to version X, Y or Z.</a:t>
            </a:r>
          </a:p>
          <a:p>
            <a:r>
              <a:rPr lang="en-US" dirty="0"/>
              <a:t>(</a:t>
            </a:r>
            <a:r>
              <a:rPr lang="en-US" b="1" dirty="0"/>
              <a:t>click</a:t>
            </a:r>
            <a:r>
              <a:rPr lang="en-US" dirty="0"/>
              <a:t>) After you’ve enabled versioning, any new objects added to the bucket will get a unique version ID.</a:t>
            </a:r>
          </a:p>
          <a:p>
            <a:r>
              <a:rPr lang="en-US" dirty="0"/>
              <a:t>(</a:t>
            </a:r>
            <a:r>
              <a:rPr lang="en-US" b="1" dirty="0"/>
              <a:t>click</a:t>
            </a:r>
            <a:r>
              <a:rPr lang="en-US" dirty="0"/>
              <a:t>) If you had objects already in the bucket when enabled versioning, then those objects get an initial version ID of null, and then when they’re modified in the future, they’ll get a unique version ID.</a:t>
            </a:r>
          </a:p>
          <a:p>
            <a:endParaRPr lang="en-US" dirty="0"/>
          </a:p>
          <a:p>
            <a:endParaRPr lang="en-US"/>
          </a:p>
          <a:p>
            <a:endParaRPr lang="en-US"/>
          </a:p>
          <a:p>
            <a:endParaRPr lang="en-US"/>
          </a:p>
          <a:p>
            <a:r>
              <a:rPr lang="en-US"/>
              <a:t>https://docs.aws.amazon.com/AmazonS3/latest/userguide/Versioning.html</a:t>
            </a:r>
          </a:p>
          <a:p>
            <a:endParaRPr lang="en-US"/>
          </a:p>
          <a:p>
            <a:endParaRPr lang="en-US"/>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23</a:t>
            </a:fld>
            <a:endParaRPr lang="en-US"/>
          </a:p>
        </p:txBody>
      </p:sp>
    </p:spTree>
    <p:extLst>
      <p:ext uri="{BB962C8B-B14F-4D97-AF65-F5344CB8AC3E}">
        <p14:creationId xmlns:p14="http://schemas.microsoft.com/office/powerpoint/2010/main" val="44993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into a little more detail about how you can prevent deletion, we have two options:</a:t>
            </a:r>
          </a:p>
          <a:p>
            <a:endParaRPr lang="en-US" dirty="0"/>
          </a:p>
          <a:p>
            <a:r>
              <a:rPr lang="en-US" dirty="0"/>
              <a:t>First is MFA delete, and this is applied at the bucket level.  This means that someone will need to provide a second layer of authentication before they can delete an object in the bucket.  And this MFA delete also applies to updates made to the versioning settings on the bucket.  For compliance reasons, let’s say, you need to ensure that versioning stays enabled, then you can require MFA before those settings are updated.  This MFA really comes into play if someone’s credentials are compromised.  If a hacker gets an admin password, let’s say, they wouldn’t be able to delete things if they couldn’t MFA from a phone or another MFA device.</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24</a:t>
            </a:fld>
            <a:endParaRPr lang="en-US"/>
          </a:p>
        </p:txBody>
      </p:sp>
    </p:spTree>
    <p:extLst>
      <p:ext uri="{BB962C8B-B14F-4D97-AF65-F5344CB8AC3E}">
        <p14:creationId xmlns:p14="http://schemas.microsoft.com/office/powerpoint/2010/main" val="2228383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secondly, we have Object Lock.  This applies to individual objects in a bucket, and it prevents objects from being deleted or overwritten, either for a fixed amount or time, or indefinitely.</a:t>
            </a:r>
          </a:p>
          <a:p>
            <a:endParaRPr lang="en-US" dirty="0"/>
          </a:p>
          <a:p>
            <a:r>
              <a:rPr lang="en-US" dirty="0"/>
              <a:t>The settings for this are either </a:t>
            </a:r>
            <a:r>
              <a:rPr lang="en-US" b="1" dirty="0"/>
              <a:t>retention period</a:t>
            </a:r>
            <a:r>
              <a:rPr lang="en-US" dirty="0"/>
              <a:t>, which is a fixed amount of time an object is locked—let’s say 1 year.</a:t>
            </a:r>
          </a:p>
          <a:p>
            <a:r>
              <a:rPr lang="en-US" dirty="0"/>
              <a:t>	And then under retention period, there are two modes</a:t>
            </a:r>
          </a:p>
          <a:p>
            <a:r>
              <a:rPr lang="en-US" dirty="0"/>
              <a:t>		</a:t>
            </a:r>
            <a:r>
              <a:rPr lang="en-US" b="0" i="0" dirty="0">
                <a:solidFill>
                  <a:srgbClr val="16191F"/>
                </a:solidFill>
                <a:effectLst/>
                <a:latin typeface="Amazon Ember"/>
              </a:rPr>
              <a:t>In </a:t>
            </a:r>
            <a:r>
              <a:rPr lang="en-US" b="0" i="1" dirty="0">
                <a:solidFill>
                  <a:srgbClr val="16191F"/>
                </a:solidFill>
                <a:effectLst/>
                <a:latin typeface="Amazon Ember"/>
              </a:rPr>
              <a:t>governance</a:t>
            </a:r>
            <a:r>
              <a:rPr lang="en-US" b="0" i="0" dirty="0">
                <a:solidFill>
                  <a:srgbClr val="16191F"/>
                </a:solidFill>
                <a:effectLst/>
                <a:latin typeface="Amazon Ember"/>
              </a:rPr>
              <a:t> mode, only users with special permissions can delete/overwrite objects or alter settings.  So here, you’re preventing the majority of users from doing this, but you can still grant permissions to some.  A common use case for this is to test things out before enabling the more strict Compliance mode…which is next…</a:t>
            </a:r>
          </a:p>
          <a:p>
            <a:endParaRPr lang="en-US" b="0" i="0" dirty="0">
              <a:solidFill>
                <a:srgbClr val="16191F"/>
              </a:solidFill>
              <a:effectLst/>
              <a:latin typeface="Amazon Ember"/>
            </a:endParaRPr>
          </a:p>
          <a:p>
            <a:r>
              <a:rPr lang="en-US" b="0" i="0" dirty="0">
                <a:solidFill>
                  <a:srgbClr val="16191F"/>
                </a:solidFill>
                <a:effectLst/>
                <a:latin typeface="Amazon Ember"/>
              </a:rPr>
              <a:t>	In compliance mode, NOBODY can overwrite or delete an object or alter settings.  And by nobody, that truly means nobody.  Not even the root account.  </a:t>
            </a:r>
          </a:p>
          <a:p>
            <a:endParaRPr lang="en-US" b="0" i="0" dirty="0">
              <a:solidFill>
                <a:srgbClr val="16191F"/>
              </a:solidFill>
              <a:effectLst/>
              <a:latin typeface="Amazon Ember"/>
            </a:endParaRPr>
          </a:p>
          <a:p>
            <a:r>
              <a:rPr lang="en-US" dirty="0"/>
              <a:t>And then </a:t>
            </a:r>
            <a:r>
              <a:rPr lang="en-US" b="1" dirty="0"/>
              <a:t>legal hold</a:t>
            </a:r>
            <a:r>
              <a:rPr lang="en-US" dirty="0"/>
              <a:t>: here the object is locked until it is explicitly unlocked, so it could truly be forever.</a:t>
            </a:r>
          </a:p>
          <a:p>
            <a:endParaRPr lang="en-US" dirty="0"/>
          </a:p>
          <a:p>
            <a:r>
              <a:rPr lang="en-US" dirty="0"/>
              <a:t>Object lock will only work in a bucket that has versioning enabled. </a:t>
            </a:r>
          </a:p>
          <a:p>
            <a:r>
              <a:rPr lang="en-US" dirty="0"/>
              <a:t>And objects are stored using a write-once-read-many, or WORM, model, in case you see that acronym referred to on the exam.</a:t>
            </a:r>
          </a:p>
          <a:p>
            <a:endParaRPr lang="en-US" dirty="0"/>
          </a:p>
          <a:p>
            <a:endParaRPr lang="en-US"/>
          </a:p>
          <a:p>
            <a:endParaRPr lang="en-US"/>
          </a:p>
          <a:p>
            <a:endParaRPr lang="en-US"/>
          </a:p>
          <a:p>
            <a:endParaRPr lang="en-US"/>
          </a:p>
          <a:p>
            <a:endParaRPr lang="en-US"/>
          </a:p>
          <a:p>
            <a:endParaRPr lang="en-US"/>
          </a:p>
          <a:p>
            <a:r>
              <a:rPr lang="en-US"/>
              <a:t>https://docs.aws.amazon.com/AmazonS3/latest/userguide/object-lock.html</a:t>
            </a:r>
          </a:p>
          <a:p>
            <a:r>
              <a:rPr lang="en-US"/>
              <a:t>https://docs.aws.amazon.com/AmazonS3/latest/userguide/object-lock-overview.html#object-lock-retention-periods</a:t>
            </a:r>
          </a:p>
          <a:p>
            <a:endParaRPr lang="en-US"/>
          </a:p>
          <a:p>
            <a:r>
              <a:rPr lang="en-US"/>
              <a:t>https://docs.aws.amazon.com/AmazonS3/latest/userguide/MultiFactorAuthenticationDelete.html</a:t>
            </a:r>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25</a:t>
            </a:fld>
            <a:endParaRPr lang="en-US"/>
          </a:p>
        </p:txBody>
      </p:sp>
    </p:spTree>
    <p:extLst>
      <p:ext uri="{BB962C8B-B14F-4D97-AF65-F5344CB8AC3E}">
        <p14:creationId xmlns:p14="http://schemas.microsoft.com/office/powerpoint/2010/main" val="466336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a couple warnings or potential gotchas.</a:t>
            </a:r>
          </a:p>
          <a:p>
            <a:endParaRPr lang="en-US" dirty="0"/>
          </a:p>
          <a:p>
            <a:r>
              <a:rPr lang="en-US" dirty="0"/>
              <a:t>When versioning is enabled, there’s a chance you’ll have too much of a good thing.</a:t>
            </a:r>
          </a:p>
          <a:p>
            <a:endParaRPr lang="en-US" dirty="0"/>
          </a:p>
          <a:p>
            <a:r>
              <a:rPr lang="en-US" dirty="0"/>
              <a:t>And by that (</a:t>
            </a:r>
            <a:r>
              <a:rPr lang="en-US" b="1" dirty="0"/>
              <a:t>click</a:t>
            </a:r>
            <a:r>
              <a:rPr lang="en-US" dirty="0"/>
              <a:t>), I mean that you could end up with one or more objects that have millions of versions.  When that happens, S3 can start to throttle requests, and the symptom will be that you get HTTP 503 responses or errors.</a:t>
            </a:r>
          </a:p>
          <a:p>
            <a:endParaRPr lang="en-US" dirty="0"/>
          </a:p>
          <a:p>
            <a:r>
              <a:rPr lang="en-US" dirty="0"/>
              <a:t>(</a:t>
            </a:r>
            <a:r>
              <a:rPr lang="en-US" b="1" dirty="0"/>
              <a:t>click</a:t>
            </a:r>
            <a:r>
              <a:rPr lang="en-US" dirty="0"/>
              <a:t>) To figure out which objects these are, you can use the S3 inventory tool.  And (</a:t>
            </a:r>
            <a:r>
              <a:rPr lang="en-US" b="1" dirty="0"/>
              <a:t>click</a:t>
            </a:r>
            <a:r>
              <a:rPr lang="en-US" dirty="0"/>
              <a:t>) you can prevent it in the first place by putting expiration policies in place.</a:t>
            </a:r>
          </a:p>
          <a:p>
            <a:endParaRPr lang="en-US" dirty="0"/>
          </a:p>
          <a:p>
            <a:endParaRPr lang="en-US"/>
          </a:p>
          <a:p>
            <a:endParaRPr lang="en-US"/>
          </a:p>
          <a:p>
            <a:endParaRPr lang="en-US"/>
          </a:p>
          <a:p>
            <a:r>
              <a:rPr lang="en-US"/>
              <a:t>https://docs.aws.amazon.com/AmazonS3/latest/userguide/troubleshooting-by-symptom.html</a:t>
            </a:r>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26</a:t>
            </a:fld>
            <a:endParaRPr lang="en-US"/>
          </a:p>
        </p:txBody>
      </p:sp>
    </p:spTree>
    <p:extLst>
      <p:ext uri="{BB962C8B-B14F-4D97-AF65-F5344CB8AC3E}">
        <p14:creationId xmlns:p14="http://schemas.microsoft.com/office/powerpoint/2010/main" val="1899680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m7-08 = “DEMO: Enabling Versioning in S3”</a:t>
            </a:r>
          </a:p>
          <a:p>
            <a:endParaRPr lang="en-US" dirty="0"/>
          </a:p>
          <a:p>
            <a:r>
              <a:rPr lang="en-US" dirty="0"/>
              <a:t>In this demo, we’ll enable S3 versioning on a bucket and see how the different variants get created as we upload new things.</a:t>
            </a:r>
          </a:p>
          <a:p>
            <a:endParaRPr lang="en-US" dirty="0"/>
          </a:p>
          <a:p>
            <a:r>
              <a:rPr lang="en-US" b="1" dirty="0"/>
              <a:t>Let’s navigate to S3 and create a new bucket</a:t>
            </a:r>
          </a:p>
          <a:p>
            <a:endParaRPr lang="en-US" dirty="0"/>
          </a:p>
          <a:p>
            <a:r>
              <a:rPr lang="en-US" b="1" dirty="0"/>
              <a:t>Name: versioning-ai2022</a:t>
            </a:r>
          </a:p>
          <a:p>
            <a:r>
              <a:rPr lang="en-US" b="1" dirty="0"/>
              <a:t>Disable versioning</a:t>
            </a:r>
          </a:p>
          <a:p>
            <a:r>
              <a:rPr lang="en-US" b="1" dirty="0"/>
              <a:t>Create</a:t>
            </a:r>
          </a:p>
          <a:p>
            <a:endParaRPr lang="en-US" dirty="0"/>
          </a:p>
          <a:p>
            <a:r>
              <a:rPr lang="en-US" b="1" dirty="0"/>
              <a:t>Upload a picture</a:t>
            </a:r>
            <a:endParaRPr lang="en-US" b="0" dirty="0"/>
          </a:p>
          <a:p>
            <a:endParaRPr lang="en-US" b="1" dirty="0"/>
          </a:p>
          <a:p>
            <a:r>
              <a:rPr lang="en-US" b="1" dirty="0"/>
              <a:t>Go back and enable versioning </a:t>
            </a:r>
            <a:r>
              <a:rPr lang="en-US" b="0" dirty="0"/>
              <a:t>(go to Properties tab in the bucket)</a:t>
            </a:r>
          </a:p>
          <a:p>
            <a:endParaRPr lang="en-US" b="1" dirty="0"/>
          </a:p>
          <a:p>
            <a:r>
              <a:rPr lang="en-US" b="1" dirty="0"/>
              <a:t>Go to the picture and show on the Versions tab that the version ID is null</a:t>
            </a:r>
          </a:p>
          <a:p>
            <a:endParaRPr lang="en-US" b="1" dirty="0"/>
          </a:p>
          <a:p>
            <a:r>
              <a:rPr lang="en-US" b="1" dirty="0"/>
              <a:t>Upload/overwrite the same picture</a:t>
            </a:r>
          </a:p>
          <a:p>
            <a:endParaRPr lang="en-US" dirty="0"/>
          </a:p>
          <a:p>
            <a:r>
              <a:rPr lang="en-US" b="1" dirty="0"/>
              <a:t>Now show versions and show that it has a version ID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090970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m7-09 = “S3 Storage Classes and Lifecycle Overview”</a:t>
            </a:r>
          </a:p>
          <a:p>
            <a:endParaRPr lang="en-US" dirty="0"/>
          </a:p>
          <a:p>
            <a:r>
              <a:rPr lang="en-US" dirty="0"/>
              <a:t>You’re using S3 to store your objects, and over time, your access requirements for those might change—for instance, maybe certain objects are rarely used after 1 year, but you need to keep them for 7 years for regulatory reasons.</a:t>
            </a:r>
          </a:p>
          <a:p>
            <a:endParaRPr lang="en-US" dirty="0"/>
          </a:p>
          <a:p>
            <a:r>
              <a:rPr lang="en-US" dirty="0"/>
              <a:t>That’s where the S3 storage lifecycle comes in.  This ensures you’re storing your objects cost-efficiently throughout their lifecycle.</a:t>
            </a:r>
          </a:p>
          <a:p>
            <a:endParaRPr lang="en-US" dirty="0"/>
          </a:p>
          <a:p>
            <a:endParaRPr lang="en-US"/>
          </a:p>
          <a:p>
            <a:r>
              <a:rPr lang="en-US"/>
              <a:t>https://docs.aws.amazon.com/AmazonS3/latest/userguide/object-lifecycle-mgmt.html</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28</a:t>
            </a:fld>
            <a:endParaRPr lang="en-US"/>
          </a:p>
        </p:txBody>
      </p:sp>
    </p:spTree>
    <p:extLst>
      <p:ext uri="{BB962C8B-B14F-4D97-AF65-F5344CB8AC3E}">
        <p14:creationId xmlns:p14="http://schemas.microsoft.com/office/powerpoint/2010/main" val="1062420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 are basically two types of actions you can take here.  First (</a:t>
            </a:r>
            <a:r>
              <a:rPr lang="en-US" b="1" dirty="0"/>
              <a:t>click</a:t>
            </a:r>
            <a:r>
              <a:rPr lang="en-US" dirty="0"/>
              <a:t>), you can transition an object from one level of storage to another.  Or second (</a:t>
            </a:r>
            <a:r>
              <a:rPr lang="en-US" b="1" dirty="0"/>
              <a:t>click</a:t>
            </a:r>
            <a:r>
              <a:rPr lang="en-US" dirty="0"/>
              <a:t>), you can expire, or delete the object entirely.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Digging into that first one a little more, let’s look at the levels of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https://docs.aws.amazon.com/AmazonS3/latest/userguide/object-lifecycle-mgmt.html</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29</a:t>
            </a:fld>
            <a:endParaRPr lang="en-US"/>
          </a:p>
        </p:txBody>
      </p:sp>
    </p:spTree>
    <p:extLst>
      <p:ext uri="{BB962C8B-B14F-4D97-AF65-F5344CB8AC3E}">
        <p14:creationId xmlns:p14="http://schemas.microsoft.com/office/powerpoint/2010/main" val="86746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m7-02 </a:t>
            </a:r>
            <a:r>
              <a:rPr lang="en-US" sz="1200" b="1" dirty="0"/>
              <a:t>= “S3 Overview</a:t>
            </a:r>
            <a:r>
              <a:rPr lang="en-US" b="1" dirty="0"/>
              <a:t>”</a:t>
            </a:r>
          </a:p>
          <a:p>
            <a:endParaRPr lang="en-US" dirty="0"/>
          </a:p>
          <a:p>
            <a:r>
              <a:rPr lang="en-US" dirty="0"/>
              <a:t>Simple Storage Service, or S3, is (</a:t>
            </a:r>
            <a:r>
              <a:rPr lang="en-US" b="1" dirty="0"/>
              <a:t>click</a:t>
            </a:r>
            <a:r>
              <a:rPr lang="en-US" dirty="0"/>
              <a:t>) inexpensive object storage in AWS.  If “object storage” doesn’t mean anything to you, for this exercise, you can think of an object as a file—a photo, a video, a log file, a PDF, something like that.  To be clear, Amazon does offer an “Elastic File System” or </a:t>
            </a:r>
            <a:r>
              <a:rPr lang="en-US" dirty="0" err="1"/>
              <a:t>EFS</a:t>
            </a:r>
            <a:r>
              <a:rPr lang="en-US" dirty="0"/>
              <a:t> service, and this ISN’T that.  This isn’t technically a file server, but I personally find it helpful to think about the kinds of things I would store in S3, and those are generally going to be files.</a:t>
            </a:r>
          </a:p>
          <a:p>
            <a:endParaRPr lang="en-US" dirty="0"/>
          </a:p>
          <a:p>
            <a:r>
              <a:rPr lang="en-US" dirty="0"/>
              <a:t>For all practical (</a:t>
            </a:r>
            <a:r>
              <a:rPr lang="en-US" b="1" dirty="0"/>
              <a:t>click</a:t>
            </a:r>
            <a:r>
              <a:rPr lang="en-US" dirty="0"/>
              <a:t>) purposes, this storage is unlimited.  In truth, there’s probably some limit on it, but because of the massive size of Amazon’s infrastructure and the ability to scale out to it, you’re never really going to hit any limits here.</a:t>
            </a:r>
          </a:p>
          <a:p>
            <a:endParaRPr lang="en-US" dirty="0"/>
          </a:p>
          <a:p>
            <a:r>
              <a:rPr lang="en-US" dirty="0"/>
              <a:t>And S3 is organized (</a:t>
            </a:r>
            <a:r>
              <a:rPr lang="en-US" b="1" dirty="0"/>
              <a:t>click</a:t>
            </a:r>
            <a:r>
              <a:rPr lang="en-US" dirty="0"/>
              <a:t>) by buckets—think of these as your top-level containers where you can store things.  So maybe a bucket for videos, a bucket for images and so on.  By default, you can create 100 buckets per account, but if you need more, you can request an increase in that limit.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2189F-35E1-4DA3-9F12-2244F84E5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1867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how to upload and store things in S3, but depending on the kind of data you’re storing, you might want to take advantage of different flavors of storage because some are cheaper than others.  These flavors are called S3 storage classes, and I’ve summarized the important points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starting at the top, you’ll see there’s a range from frequent, or hot access on the left to cold storage on the right.  And the most expensive option is on the left, with S3 standard.  And the least expensive will be on the right, with Glacier Deep Archive.</a:t>
            </a:r>
          </a:p>
          <a:p>
            <a:endParaRPr lang="en-US" dirty="0"/>
          </a:p>
          <a:p>
            <a:r>
              <a:rPr lang="en-US" dirty="0"/>
              <a:t>So let’s briefly go through each of these here on the column headers.</a:t>
            </a:r>
          </a:p>
          <a:p>
            <a:endParaRPr lang="en-US" dirty="0"/>
          </a:p>
          <a:p>
            <a:r>
              <a:rPr lang="en-US" dirty="0"/>
              <a:t>(</a:t>
            </a:r>
            <a:r>
              <a:rPr lang="en-US" b="1" dirty="0"/>
              <a:t>click</a:t>
            </a:r>
            <a:r>
              <a:rPr lang="en-US" dirty="0"/>
              <a:t>) With S3 Standard storage on the left, this is what you’d use for things that are accessed frequently, and this is the default storage class if you just go create an S3 bucket and start uploading to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With S3 Standard-IA, the IA stands for “infrequent access.”  So this is meant for data that you don’t need very often, but you still need it immediately when you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With S3 Intelligent-Tiering, this is ideal for data that is changing or you don’t really know how often it needs to be accessed.  Here, AWS will automatically move your data to the most appropriate tier for you based on the frequency of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With S3 One-Zone IA—infrequent access—the main differentiator here is the one zone, meaning it’s not highly available. If that one availability zone goes down, you can’t get to your data.  It will be cheaper, but should only be used for non-critical data.  On the exam, read questions carefully.  If they ask for a highly-available solution for S3, this one-zone option is NOT going to give you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With Glacier Instant Retrieval, here we’re getting more into cost savings.  In general, all of the Glacier classes are going to be the most cost effective.  Glacier Instant Retrieval is good for long-lived data that’s </a:t>
            </a:r>
            <a:r>
              <a:rPr lang="en-US" dirty="0" err="1"/>
              <a:t>accessd</a:t>
            </a:r>
            <a:r>
              <a:rPr lang="en-US" dirty="0"/>
              <a:t> about once per quarter, but when you DO need access, you need it immediately, meaning in milliseconds.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Then with Glacier Flexible Retrieval—this one actually used to just be called just S3 Glacier, then they split it into instant retrieval and flexible retrieval.  This is also for long-lived data, accessed 1-2 per year, and here you DON’T need immediate access.  This one can take 1 minute to 12 hours to retrieve, but will be cheaper than the Instant Retrieval option.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Then finally, the coldest of the cold—Glacier Deep Archive.  This is for data that’s very rarely accessed—less than once per year—and it doesn’t matter if it takes a long time to retrieve it; it’s 12-48 hours.</a:t>
            </a:r>
          </a:p>
          <a:p>
            <a:endParaRPr lang="en-US" dirty="0"/>
          </a:p>
          <a:p>
            <a:r>
              <a:rPr lang="en-US" dirty="0"/>
              <a:t>Now, to briefly touch on the other rows: we have the availability zones.  And you’ll see for all classes, it’s 3 or more </a:t>
            </a:r>
            <a:r>
              <a:rPr lang="en-US" dirty="0" err="1"/>
              <a:t>Azs</a:t>
            </a:r>
            <a:r>
              <a:rPr lang="en-US" dirty="0"/>
              <a:t>, with the exception of the S3 One-Zone-IA, which we talked about.  So again, that wouldn’t be a highly-available option.</a:t>
            </a:r>
          </a:p>
          <a:p>
            <a:endParaRPr lang="en-US" dirty="0"/>
          </a:p>
          <a:p>
            <a:r>
              <a:rPr lang="en-US" dirty="0"/>
              <a:t>(</a:t>
            </a:r>
            <a:r>
              <a:rPr lang="en-US" b="1" dirty="0"/>
              <a:t>click</a:t>
            </a:r>
            <a:r>
              <a:rPr lang="en-US" dirty="0"/>
              <a:t>) This next row, storage duration.  This has to do with how you’re billed.  As an example, say you have data in S3 Glacier, which has a 90-day minimum storage duration.  If you delete your objects AFTER that 90 days, the deletion is free.  But if you delete the objects WITHIN that 90 days, you’ll be charged a prorated early deletion fee.  And the same goes for the other classes, and you’ll see the minimum duration requirements.</a:t>
            </a:r>
          </a:p>
          <a:p>
            <a:endParaRPr lang="en-US" dirty="0"/>
          </a:p>
          <a:p>
            <a:r>
              <a:rPr lang="en-US" dirty="0"/>
              <a:t>(</a:t>
            </a:r>
            <a:r>
              <a:rPr lang="en-US" b="1" dirty="0"/>
              <a:t>click</a:t>
            </a:r>
            <a:r>
              <a:rPr lang="en-US" dirty="0"/>
              <a:t>) Finally, the last row, how quickly things can be retrieved.  I hit on a few of these already, but make sure you know these numbers, especially for the Glacier options.</a:t>
            </a:r>
          </a:p>
          <a:p>
            <a:endParaRPr lang="en-US" dirty="0"/>
          </a:p>
          <a:p>
            <a:r>
              <a:rPr lang="en-US" dirty="0"/>
              <a:t>Okay!  I know there’s a lot on this slide, but honestly, if I had to give you a single slide to study for the S3 questions on the exam, this would be it.  You’ll probably get several questions that cover the information here, so this is an important one.</a:t>
            </a:r>
          </a:p>
          <a:p>
            <a:endParaRPr lang="en-US" dirty="0"/>
          </a:p>
          <a:p>
            <a:endParaRPr lang="en-US" dirty="0"/>
          </a:p>
          <a:p>
            <a:endParaRPr lang="en-US"/>
          </a:p>
          <a:p>
            <a:endParaRPr lang="en-US"/>
          </a:p>
          <a:p>
            <a:r>
              <a:rPr lang="en-US"/>
              <a:t>Comparison chart, including storage duration: https://aws.amazon.com/s3/storage-classes/?nc=sn&amp;loc=3</a:t>
            </a:r>
          </a:p>
          <a:p>
            <a:endParaRPr lang="en-US"/>
          </a:p>
          <a:p>
            <a:r>
              <a:rPr lang="en-US"/>
              <a:t>https://aws.amazon.com/s3/storage-classes/glacier/</a:t>
            </a:r>
          </a:p>
          <a:p>
            <a:endParaRPr lang="en-US"/>
          </a:p>
          <a:p>
            <a:r>
              <a:rPr lang="en-US"/>
              <a:t>https://docs.aws.amazon.com/AmazonS3/latest/userguide/lifecycle-transition-general-considerations.html</a:t>
            </a:r>
          </a:p>
          <a:p>
            <a:r>
              <a:rPr lang="en-US"/>
              <a:t>https://docs.aws.amazon.com/AmazonS3/latest/userguide/storage-class-intro.html</a:t>
            </a:r>
          </a:p>
          <a:p>
            <a:endParaRPr lang="en-US"/>
          </a:p>
          <a:p>
            <a:r>
              <a:rPr lang="en-US"/>
              <a:t>Do short demo of pricing: generally speaking, pricing gets cheaper as you move to the right.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805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might be asking yourself: how do I actually create an S3 bucket in those different storage classes?  How do I create an S3 Glacier bucket, for example, rather than an S3 standard bucket?</a:t>
            </a:r>
          </a:p>
          <a:p>
            <a:endParaRPr lang="en-US" dirty="0"/>
          </a:p>
          <a:p>
            <a:r>
              <a:rPr lang="en-US" dirty="0"/>
              <a:t>If you go out to the console and create a new bucket (</a:t>
            </a:r>
            <a:r>
              <a:rPr lang="en-US" b="1" dirty="0"/>
              <a:t>do this</a:t>
            </a:r>
            <a:r>
              <a:rPr lang="en-US" dirty="0"/>
              <a:t>), there aren’t any options for the storage classes.</a:t>
            </a:r>
          </a:p>
        </p:txBody>
      </p:sp>
      <p:sp>
        <p:nvSpPr>
          <p:cNvPr id="4" name="Slide Number Placeholder 3"/>
          <p:cNvSpPr>
            <a:spLocks noGrp="1"/>
          </p:cNvSpPr>
          <p:nvPr>
            <p:ph type="sldNum" sz="quarter" idx="5"/>
          </p:nvPr>
        </p:nvSpPr>
        <p:spPr/>
        <p:txBody>
          <a:bodyPr/>
          <a:lstStyle/>
          <a:p>
            <a:fld id="{0C252EC1-BBF4-4B78-8366-A02C4FFA1F92}" type="slidenum">
              <a:rPr lang="en-US" smtClean="0"/>
              <a:t>31</a:t>
            </a:fld>
            <a:endParaRPr lang="en-US"/>
          </a:p>
        </p:txBody>
      </p:sp>
    </p:spTree>
    <p:extLst>
      <p:ext uri="{BB962C8B-B14F-4D97-AF65-F5344CB8AC3E}">
        <p14:creationId xmlns:p14="http://schemas.microsoft.com/office/powerpoint/2010/main" val="3159948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lifecycle rules comes in.  </a:t>
            </a:r>
          </a:p>
          <a:p>
            <a:endParaRPr lang="en-US" dirty="0"/>
          </a:p>
          <a:p>
            <a:r>
              <a:rPr lang="en-US" dirty="0"/>
              <a:t>So you have data that’s in S3 standard.  You’re going to (</a:t>
            </a:r>
            <a:r>
              <a:rPr lang="en-US" b="1" dirty="0"/>
              <a:t>click</a:t>
            </a:r>
            <a:r>
              <a:rPr lang="en-US" dirty="0"/>
              <a:t>) create a lifecycle rule that says, after 6 months, transition this data from S3 standard to, let’s say (</a:t>
            </a:r>
            <a:r>
              <a:rPr lang="en-US" b="1" dirty="0"/>
              <a:t>click</a:t>
            </a:r>
            <a:r>
              <a:rPr lang="en-US" dirty="0"/>
              <a:t>), S3 Glacier Flexible Retrieval.</a:t>
            </a:r>
          </a:p>
          <a:p>
            <a:endParaRPr lang="en-US" dirty="0"/>
          </a:p>
          <a:p>
            <a:r>
              <a:rPr lang="en-US" dirty="0"/>
              <a:t>So that’s how your data gets into the different S3 classes.</a:t>
            </a:r>
          </a:p>
        </p:txBody>
      </p:sp>
      <p:sp>
        <p:nvSpPr>
          <p:cNvPr id="4" name="Slide Number Placeholder 3"/>
          <p:cNvSpPr>
            <a:spLocks noGrp="1"/>
          </p:cNvSpPr>
          <p:nvPr>
            <p:ph type="sldNum" sz="quarter" idx="5"/>
          </p:nvPr>
        </p:nvSpPr>
        <p:spPr/>
        <p:txBody>
          <a:bodyPr/>
          <a:lstStyle/>
          <a:p>
            <a:fld id="{0C252EC1-BBF4-4B78-8366-A02C4FFA1F92}" type="slidenum">
              <a:rPr lang="en-US" smtClean="0"/>
              <a:t>32</a:t>
            </a:fld>
            <a:endParaRPr lang="en-US"/>
          </a:p>
        </p:txBody>
      </p:sp>
    </p:spTree>
    <p:extLst>
      <p:ext uri="{BB962C8B-B14F-4D97-AF65-F5344CB8AC3E}">
        <p14:creationId xmlns:p14="http://schemas.microsoft.com/office/powerpoint/2010/main" val="10110360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couple of other things worth noting here.</a:t>
            </a:r>
          </a:p>
          <a:p>
            <a:endParaRPr lang="en-US" dirty="0"/>
          </a:p>
          <a:p>
            <a:r>
              <a:rPr lang="en-US" dirty="0"/>
              <a:t>As far as </a:t>
            </a:r>
            <a:r>
              <a:rPr lang="en-US" b="1" dirty="0"/>
              <a:t>when</a:t>
            </a:r>
            <a:r>
              <a:rPr lang="en-US" dirty="0"/>
              <a:t> you can transition objects, for S3 Standard, S3 Standard-IA, S3 One Zone-IA in particular, your data must be stored there for a minimum of 30 days before you can transition it to another storage class.  So you couldn’t just immediately move something to Glacier, for example.  It would have to start in Standard storage, then you could move it to Glacier after 30 days if you wanted to.</a:t>
            </a:r>
          </a:p>
          <a:p>
            <a:endParaRPr lang="en-US" dirty="0"/>
          </a:p>
          <a:p>
            <a:r>
              <a:rPr lang="en-US" dirty="0"/>
              <a:t>This is a little bit different than the duration and deletion fees we talked about on the last slide.  There, there isn’t a minimum day requirement before you can delete, but there is for transition.</a:t>
            </a:r>
          </a:p>
          <a:p>
            <a:endParaRPr lang="en-US" dirty="0"/>
          </a:p>
          <a:p>
            <a:r>
              <a:rPr lang="en-US" dirty="0"/>
              <a:t>And then you can’t transition FROM any storage class TO S3 standard.  And in general, thinking back to our table slide from earlier, you can’t take something from the right of the diagram and transition it to the left, or “up” the hierarchy.</a:t>
            </a:r>
          </a:p>
          <a:p>
            <a:endParaRPr lang="en-US" dirty="0"/>
          </a:p>
          <a:p>
            <a:endParaRPr lang="en-US"/>
          </a:p>
          <a:p>
            <a:endParaRPr lang="en-US"/>
          </a:p>
          <a:p>
            <a:endParaRPr lang="en-US"/>
          </a:p>
          <a:p>
            <a:r>
              <a:rPr lang="en-US"/>
              <a:t>https://docs.aws.amazon.com/AmazonS3/latest/userguide/lifecycle-transition-general-considerations.html</a:t>
            </a:r>
          </a:p>
          <a:p>
            <a:r>
              <a:rPr lang="en-US"/>
              <a:t>https://docs.aws.amazon.com/AmazonS3/latest/userguide/troubleshooting-by-symptom.html</a:t>
            </a:r>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33</a:t>
            </a:fld>
            <a:endParaRPr lang="en-US"/>
          </a:p>
        </p:txBody>
      </p:sp>
    </p:spTree>
    <p:extLst>
      <p:ext uri="{BB962C8B-B14F-4D97-AF65-F5344CB8AC3E}">
        <p14:creationId xmlns:p14="http://schemas.microsoft.com/office/powerpoint/2010/main" val="2232975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m7-10 = “DEMO: Creating S3 Lifecycle Rules”</a:t>
            </a:r>
          </a:p>
          <a:p>
            <a:endParaRPr lang="en-US" dirty="0"/>
          </a:p>
          <a:p>
            <a:r>
              <a:rPr lang="en-US" dirty="0"/>
              <a:t>Now let’s see how lifecycle rules work.</a:t>
            </a:r>
          </a:p>
          <a:p>
            <a:endParaRPr lang="en-US" dirty="0"/>
          </a:p>
          <a:p>
            <a:r>
              <a:rPr lang="en-US" dirty="0"/>
              <a:t>Create new bucket: </a:t>
            </a:r>
            <a:r>
              <a:rPr lang="en-US" b="1" dirty="0"/>
              <a:t>lifecycle-rules-ai2022</a:t>
            </a:r>
          </a:p>
          <a:p>
            <a:endParaRPr lang="en-US" dirty="0"/>
          </a:p>
          <a:p>
            <a:r>
              <a:rPr lang="en-US" dirty="0"/>
              <a:t>Back at the bucket level, go to the </a:t>
            </a:r>
            <a:r>
              <a:rPr lang="en-US" b="1" dirty="0"/>
              <a:t>Management </a:t>
            </a:r>
            <a:r>
              <a:rPr lang="en-US" dirty="0"/>
              <a:t>tab</a:t>
            </a:r>
          </a:p>
          <a:p>
            <a:endParaRPr lang="en-US" dirty="0"/>
          </a:p>
          <a:p>
            <a:r>
              <a:rPr lang="en-US" dirty="0"/>
              <a:t>And you’ll see we don’t currently have any lifecycle rules.  Let’s </a:t>
            </a:r>
            <a:r>
              <a:rPr lang="en-US" b="1" dirty="0"/>
              <a:t>Create one</a:t>
            </a:r>
          </a:p>
          <a:p>
            <a:r>
              <a:rPr lang="en-US" dirty="0"/>
              <a:t>Give it a name—this has to be unique within the bucket: </a:t>
            </a:r>
            <a:r>
              <a:rPr lang="en-US" b="1" dirty="0"/>
              <a:t>standard-IA-180-days-expire-360-days</a:t>
            </a:r>
          </a:p>
          <a:p>
            <a:endParaRPr lang="en-US" dirty="0"/>
          </a:p>
          <a:p>
            <a:r>
              <a:rPr lang="en-US" dirty="0"/>
              <a:t>Applies to all – the other option is to use a filter, maybe by the prefix of the object and then do something else with it</a:t>
            </a:r>
          </a:p>
          <a:p>
            <a:endParaRPr lang="en-US" dirty="0"/>
          </a:p>
          <a:p>
            <a:r>
              <a:rPr lang="en-US" b="1" dirty="0"/>
              <a:t>Transition current</a:t>
            </a:r>
          </a:p>
          <a:p>
            <a:r>
              <a:rPr lang="en-US" b="1" dirty="0"/>
              <a:t>Expire current</a:t>
            </a:r>
          </a:p>
          <a:p>
            <a:endParaRPr lang="en-US" dirty="0"/>
          </a:p>
          <a:p>
            <a:r>
              <a:rPr lang="en-US" dirty="0"/>
              <a:t>And if you’re wondering what </a:t>
            </a:r>
            <a:r>
              <a:rPr lang="en-US" b="1" dirty="0"/>
              <a:t>noncurrent </a:t>
            </a:r>
            <a:r>
              <a:rPr lang="en-US" dirty="0"/>
              <a:t>means, this applies to buckets that are versioned.  So noncurrent means it was a previous version, not the latest version.  So you can take action on those previous versions as well if you wanted to, and this is how you can prevent millions of objects in a bucket over time, and potentially causing throttling errors.</a:t>
            </a:r>
          </a:p>
          <a:p>
            <a:endParaRPr lang="en-US" dirty="0"/>
          </a:p>
          <a:p>
            <a:r>
              <a:rPr lang="en-US" b="1" dirty="0"/>
              <a:t>Transition details:</a:t>
            </a:r>
          </a:p>
          <a:p>
            <a:r>
              <a:rPr lang="en-US" b="1" dirty="0"/>
              <a:t>Standard-IA</a:t>
            </a:r>
          </a:p>
          <a:p>
            <a:r>
              <a:rPr lang="en-US" b="1" dirty="0"/>
              <a:t>180 days – </a:t>
            </a:r>
            <a:r>
              <a:rPr lang="en-US" b="0" dirty="0"/>
              <a:t>show that if you type 1, it will show a message that you have to do a minimum of 30 days</a:t>
            </a:r>
          </a:p>
          <a:p>
            <a:endParaRPr lang="en-US" dirty="0"/>
          </a:p>
          <a:p>
            <a:r>
              <a:rPr lang="en-US" b="1" dirty="0"/>
              <a:t>Expire: 360 days </a:t>
            </a:r>
            <a:r>
              <a:rPr lang="en-US" dirty="0"/>
              <a:t>(Note that f</a:t>
            </a:r>
            <a:r>
              <a:rPr lang="en-US" b="0" i="0" dirty="0">
                <a:solidFill>
                  <a:srgbClr val="545B64"/>
                </a:solidFill>
                <a:effectLst/>
                <a:latin typeface="Amazon Ember"/>
              </a:rPr>
              <a:t>or version-enabled buckets, Amazon S3 adds a delete marker and the current version of an object is retained as a previous version. For non-versioned buckets, Amazon S3 permanently removes the object)</a:t>
            </a:r>
            <a:endParaRPr lang="en-US" dirty="0"/>
          </a:p>
          <a:p>
            <a:endParaRPr lang="en-US" dirty="0"/>
          </a:p>
          <a:p>
            <a:r>
              <a:rPr lang="en-US" b="1" dirty="0"/>
              <a:t>Review summary</a:t>
            </a:r>
          </a:p>
          <a:p>
            <a:r>
              <a:rPr lang="en-US" b="1" dirty="0"/>
              <a:t>Create</a:t>
            </a:r>
          </a:p>
          <a:p>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035622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m7-08 = “Accessing S3 Objects”</a:t>
            </a:r>
          </a:p>
          <a:p>
            <a:endParaRPr lang="en-US" dirty="0"/>
          </a:p>
          <a:p>
            <a:r>
              <a:rPr lang="en-US" dirty="0"/>
              <a:t>Earlier when we created a bucket, we saw this message about blocking all public access for a bucket.  And we saw there were a bunch of other things mentioned there about bucket policies and access control lists and such, but we just kind of hand-waved and moved on.</a:t>
            </a:r>
          </a:p>
          <a:p>
            <a:endParaRPr lang="en-US" dirty="0"/>
          </a:p>
          <a:p>
            <a:r>
              <a:rPr lang="en-US" dirty="0"/>
              <a:t>So in this section, let’s talk more about how people can access things in an S3 bucket, and the options you have beyond just blocking everyone.</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35</a:t>
            </a:fld>
            <a:endParaRPr lang="en-US"/>
          </a:p>
        </p:txBody>
      </p:sp>
    </p:spTree>
    <p:extLst>
      <p:ext uri="{BB962C8B-B14F-4D97-AF65-F5344CB8AC3E}">
        <p14:creationId xmlns:p14="http://schemas.microsoft.com/office/powerpoint/2010/main" val="1567521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basically two types of access policies.  And you might remember from our IAM discussion that a policy is just JSON code, and it gets attached to something to give that something whatever permissions are specified in the policy.</a:t>
            </a:r>
          </a:p>
          <a:p>
            <a:endParaRPr lang="en-US" dirty="0"/>
          </a:p>
          <a:p>
            <a:r>
              <a:rPr lang="en-US" dirty="0"/>
              <a:t>The first (</a:t>
            </a:r>
            <a:r>
              <a:rPr lang="en-US" b="1" dirty="0"/>
              <a:t>click</a:t>
            </a:r>
            <a:r>
              <a:rPr lang="en-US" dirty="0"/>
              <a:t>) type of policy is a user policy, whether you’re attaching the policy to a user, a group or role.  And these are going to be IAM policies, just like we saw in the IAM part of the course.</a:t>
            </a:r>
          </a:p>
          <a:p>
            <a:endParaRPr lang="en-US" dirty="0"/>
          </a:p>
          <a:p>
            <a:r>
              <a:rPr lang="en-US" dirty="0"/>
              <a:t>The second type is a resource policy, which is applied to a resource—so the S3 bucket or an object or objects within the bucket.  And this will either be an S3 bucket policy or an access control list or ACL.</a:t>
            </a:r>
          </a:p>
          <a:p>
            <a:endParaRPr lang="en-US"/>
          </a:p>
          <a:p>
            <a:endParaRPr lang="en-US"/>
          </a:p>
          <a:p>
            <a:endParaRPr lang="en-US"/>
          </a:p>
          <a:p>
            <a:r>
              <a:rPr lang="en-US"/>
              <a:t>https://docs.aws.amazon.com/AmazonS3/latest/userguide/example-bucket-policies.html</a:t>
            </a:r>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36</a:t>
            </a:fld>
            <a:endParaRPr lang="en-US"/>
          </a:p>
        </p:txBody>
      </p:sp>
    </p:spTree>
    <p:extLst>
      <p:ext uri="{BB962C8B-B14F-4D97-AF65-F5344CB8AC3E}">
        <p14:creationId xmlns:p14="http://schemas.microsoft.com/office/powerpoint/2010/main" val="3329520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both similar, but serve two different purposes.  The IAM policy (</a:t>
            </a:r>
            <a:r>
              <a:rPr lang="en-US" b="1" dirty="0"/>
              <a:t>click</a:t>
            </a:r>
            <a:r>
              <a:rPr lang="en-US" dirty="0"/>
              <a:t>) is used to grant access to users and roles within AWS.  So in IAM, you’ve set up users or groups or roles, and your policy is saying, okay, IAM user Mary, you have access to do X on the S3 bucket.  Hopefully that concept should already be familiar to you.</a:t>
            </a:r>
          </a:p>
          <a:p>
            <a:endParaRPr lang="en-US" dirty="0"/>
          </a:p>
          <a:p>
            <a:r>
              <a:rPr lang="en-US" dirty="0"/>
              <a:t>(</a:t>
            </a:r>
            <a:r>
              <a:rPr lang="en-US" b="1" dirty="0"/>
              <a:t>click</a:t>
            </a:r>
            <a:r>
              <a:rPr lang="en-US" dirty="0"/>
              <a:t>) On the Resource side, you’re not attaching the policy to an IAM user or role, you’re attaching it to a bucket.  And so in this policy, you can say, I want to grant access to the whole world, or you can also use this option to grant access to another AWS account.  And that’s the common use case—granting access to the public or going cross-account.</a:t>
            </a:r>
          </a:p>
          <a:p>
            <a:endParaRPr lang="en-US" dirty="0"/>
          </a:p>
          <a:p>
            <a:r>
              <a:rPr lang="en-US" dirty="0"/>
              <a:t>(</a:t>
            </a:r>
            <a:r>
              <a:rPr lang="en-US" b="1" dirty="0"/>
              <a:t>click) </a:t>
            </a:r>
            <a:r>
              <a:rPr lang="en-US" dirty="0"/>
              <a:t>And just a note that AWS generally recommends bucket policies over ACLs, so that’s where we’re going to focus our time, and the upcoming demo as well.</a:t>
            </a:r>
          </a:p>
          <a:p>
            <a:endParaRPr lang="en-US" dirty="0"/>
          </a:p>
          <a:p>
            <a:endParaRPr lang="en-US"/>
          </a:p>
          <a:p>
            <a:endParaRPr lang="en-US"/>
          </a:p>
          <a:p>
            <a:endParaRPr lang="en-US"/>
          </a:p>
          <a:p>
            <a:endParaRPr lang="en-US"/>
          </a:p>
          <a:p>
            <a:r>
              <a:rPr lang="en-US"/>
              <a:t>https://docs.aws.amazon.com/AmazonS3/latest/userguide/example-bucket-policies.html</a:t>
            </a:r>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37</a:t>
            </a:fld>
            <a:endParaRPr lang="en-US"/>
          </a:p>
        </p:txBody>
      </p:sp>
    </p:spTree>
    <p:extLst>
      <p:ext uri="{BB962C8B-B14F-4D97-AF65-F5344CB8AC3E}">
        <p14:creationId xmlns:p14="http://schemas.microsoft.com/office/powerpoint/2010/main" val="3150903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S3 bucket policy.  This is attached to the S3 bucket itself.</a:t>
            </a:r>
          </a:p>
          <a:p>
            <a:endParaRPr lang="en-US" dirty="0"/>
          </a:p>
          <a:p>
            <a:r>
              <a:rPr lang="en-US" dirty="0"/>
              <a:t>(</a:t>
            </a:r>
            <a:r>
              <a:rPr lang="en-US" b="1" dirty="0"/>
              <a:t>click</a:t>
            </a:r>
            <a:r>
              <a:rPr lang="en-US" dirty="0"/>
              <a:t>) Here we’re saying that we’re allowing users root and amber, from the specified AWS account—remember that cross-account access is a primary reason for using this type of policy…</a:t>
            </a:r>
          </a:p>
          <a:p>
            <a:r>
              <a:rPr lang="en-US" dirty="0"/>
              <a:t>(</a:t>
            </a:r>
            <a:r>
              <a:rPr lang="en-US" b="1" dirty="0"/>
              <a:t>click</a:t>
            </a:r>
            <a:r>
              <a:rPr lang="en-US" dirty="0"/>
              <a:t>) These users are allowed to take all S3 actions—that’s the asterisk—so reading, writing, etc.—on the bucket called </a:t>
            </a:r>
            <a:r>
              <a:rPr lang="en-US" dirty="0" err="1"/>
              <a:t>ExampleBucket</a:t>
            </a:r>
            <a:r>
              <a:rPr lang="en-US" dirty="0"/>
              <a:t>, and then </a:t>
            </a:r>
            <a:r>
              <a:rPr lang="en-US" dirty="0" err="1"/>
              <a:t>ExampleBucket</a:t>
            </a:r>
            <a:r>
              <a:rPr lang="en-US" dirty="0"/>
              <a:t>/* means the objects within it.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5786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IAM policy, on the other hand—remember these get attached to the user or group or role directly, and so we don’t need to specify the Principal section.  The Principal would be whoever it’s attached to.</a:t>
            </a:r>
          </a:p>
          <a:p>
            <a:endParaRPr lang="en-US" dirty="0"/>
          </a:p>
          <a:p>
            <a:r>
              <a:rPr lang="en-US" dirty="0"/>
              <a:t>So if we were to attach this to a user John in our AWS account, John would be allowed to take all S3 actions in </a:t>
            </a:r>
            <a:r>
              <a:rPr lang="en-US" dirty="0" err="1"/>
              <a:t>ExampleBucket</a:t>
            </a:r>
            <a:r>
              <a:rPr lang="en-US" dirty="0"/>
              <a:t> and on its objects.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113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benefits of S3 is being (</a:t>
            </a:r>
            <a:r>
              <a:rPr lang="en-US" b="1" dirty="0"/>
              <a:t>click</a:t>
            </a:r>
            <a:r>
              <a:rPr lang="en-US" dirty="0"/>
              <a:t>) easy to scale, so as storage needs increase, you can handle it.</a:t>
            </a:r>
          </a:p>
          <a:p>
            <a:endParaRPr lang="en-US" dirty="0"/>
          </a:p>
          <a:p>
            <a:r>
              <a:rPr lang="en-US" dirty="0"/>
              <a:t>It’s (</a:t>
            </a:r>
            <a:r>
              <a:rPr lang="en-US" b="1" dirty="0"/>
              <a:t>click</a:t>
            </a:r>
            <a:r>
              <a:rPr lang="en-US" dirty="0"/>
              <a:t>) very reliable, designed for 99.99% (sometimes called 4 9s) availability.</a:t>
            </a:r>
          </a:p>
          <a:p>
            <a:br>
              <a:rPr lang="en-US" dirty="0"/>
            </a:br>
            <a:r>
              <a:rPr lang="en-US" dirty="0"/>
              <a:t>And very importantly (</a:t>
            </a:r>
            <a:r>
              <a:rPr lang="en-US" b="1" dirty="0"/>
              <a:t>click</a:t>
            </a:r>
            <a:r>
              <a:rPr lang="en-US" dirty="0"/>
              <a:t>), it’s inexpensive.  If you get questions on the exam about the least expensive storage solution, you’ll want to think about S3.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96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one more quick word here about access in S3.  We’ve seen that it’s possible to block public access on individual buckets when you create them.  But you can also make that a global setting across the entire account so you don’t have to do it with every bucket.  There’s a handy option for it on the left-hand navigation in S3.  We won’t go and enable that, but just know that it’s possible to do at the account level.</a:t>
            </a:r>
          </a:p>
        </p:txBody>
      </p:sp>
      <p:sp>
        <p:nvSpPr>
          <p:cNvPr id="4" name="Slide Number Placeholder 3"/>
          <p:cNvSpPr>
            <a:spLocks noGrp="1"/>
          </p:cNvSpPr>
          <p:nvPr>
            <p:ph type="sldNum" sz="quarter" idx="5"/>
          </p:nvPr>
        </p:nvSpPr>
        <p:spPr/>
        <p:txBody>
          <a:bodyPr/>
          <a:lstStyle/>
          <a:p>
            <a:fld id="{0C252EC1-BBF4-4B78-8366-A02C4FFA1F92}" type="slidenum">
              <a:rPr lang="en-US" smtClean="0"/>
              <a:t>40</a:t>
            </a:fld>
            <a:endParaRPr lang="en-US"/>
          </a:p>
        </p:txBody>
      </p:sp>
    </p:spTree>
    <p:extLst>
      <p:ext uri="{BB962C8B-B14F-4D97-AF65-F5344CB8AC3E}">
        <p14:creationId xmlns:p14="http://schemas.microsoft.com/office/powerpoint/2010/main" val="3041579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m7-12 = “DEMO: Creating an S3 Bucket Policy”</a:t>
            </a:r>
          </a:p>
          <a:p>
            <a:endParaRPr lang="en-US" dirty="0"/>
          </a:p>
          <a:p>
            <a:r>
              <a:rPr lang="en-US" dirty="0"/>
              <a:t>In this demo, we’ll create an S3 bucket policy that allows access from only a specific IP address, and it’ll deny everything else.</a:t>
            </a:r>
          </a:p>
          <a:p>
            <a:endParaRPr lang="en-US" dirty="0"/>
          </a:p>
          <a:p>
            <a:r>
              <a:rPr lang="en-US" b="1" dirty="0"/>
              <a:t>Use bucket we were working with previously</a:t>
            </a:r>
          </a:p>
          <a:p>
            <a:endParaRPr lang="en-US" dirty="0"/>
          </a:p>
          <a:p>
            <a:r>
              <a:rPr lang="en-US" b="1" dirty="0" err="1"/>
              <a:t>Permissions</a:t>
            </a:r>
            <a:r>
              <a:rPr lang="en-US" b="1" dirty="0" err="1">
                <a:sym typeface="Wingdings" panose="05000000000000000000" pitchFamily="2" charset="2"/>
              </a:rPr>
              <a:t>bucket</a:t>
            </a:r>
            <a:r>
              <a:rPr lang="en-US" b="1" dirty="0">
                <a:sym typeface="Wingdings" panose="05000000000000000000" pitchFamily="2" charset="2"/>
              </a:rPr>
              <a:t> </a:t>
            </a:r>
            <a:r>
              <a:rPr lang="en-US" b="1" dirty="0" err="1">
                <a:sym typeface="Wingdings" panose="05000000000000000000" pitchFamily="2" charset="2"/>
              </a:rPr>
              <a:t>policyEdit</a:t>
            </a:r>
            <a:endParaRPr lang="en-US" b="1" dirty="0">
              <a:sym typeface="Wingdings" panose="05000000000000000000" pitchFamily="2" charset="2"/>
            </a:endParaRPr>
          </a:p>
          <a:p>
            <a:r>
              <a:rPr lang="en-US" b="0" dirty="0">
                <a:sym typeface="Wingdings" panose="05000000000000000000" pitchFamily="2" charset="2"/>
              </a:rPr>
              <a:t>You can view policy examples </a:t>
            </a:r>
            <a:r>
              <a:rPr lang="en-US" b="1" dirty="0">
                <a:sym typeface="Wingdings" panose="05000000000000000000" pitchFamily="2" charset="2"/>
              </a:rPr>
              <a:t>(show this)</a:t>
            </a:r>
          </a:p>
          <a:p>
            <a:endParaRPr lang="en-US" b="1" dirty="0">
              <a:sym typeface="Wingdings" panose="05000000000000000000" pitchFamily="2" charset="2"/>
            </a:endParaRPr>
          </a:p>
          <a:p>
            <a:r>
              <a:rPr lang="en-US" b="1" dirty="0">
                <a:sym typeface="Wingdings" panose="05000000000000000000" pitchFamily="2" charset="2"/>
              </a:rPr>
              <a:t>Policy generator (upper right) – we’ll use this</a:t>
            </a:r>
            <a:endParaRPr lang="en-US" b="1" dirty="0"/>
          </a:p>
          <a:p>
            <a:endParaRPr lang="en-US" dirty="0"/>
          </a:p>
          <a:p>
            <a:r>
              <a:rPr lang="en-US" b="1" dirty="0"/>
              <a:t>Type of policy</a:t>
            </a:r>
            <a:r>
              <a:rPr lang="en-US" dirty="0"/>
              <a:t>: S3 bucket </a:t>
            </a:r>
            <a:r>
              <a:rPr lang="en-US" b="1" dirty="0"/>
              <a:t>(be sure to change from </a:t>
            </a:r>
            <a:r>
              <a:rPr lang="en-US" b="1" dirty="0" err="1"/>
              <a:t>SQS</a:t>
            </a:r>
            <a:r>
              <a:rPr lang="en-US" b="1" dirty="0"/>
              <a:t>!)</a:t>
            </a:r>
          </a:p>
          <a:p>
            <a:r>
              <a:rPr lang="en-US" b="1" dirty="0"/>
              <a:t>Effect</a:t>
            </a:r>
            <a:r>
              <a:rPr lang="en-US" dirty="0"/>
              <a:t>: Deny</a:t>
            </a:r>
          </a:p>
          <a:p>
            <a:r>
              <a:rPr lang="en-US" b="1" dirty="0"/>
              <a:t>Principal</a:t>
            </a:r>
            <a:r>
              <a:rPr lang="en-US" dirty="0"/>
              <a:t>: * - this means everybody; we’re going to say deny everybody except this one IP address that we’ll enter as a condition here in a second</a:t>
            </a:r>
          </a:p>
          <a:p>
            <a:r>
              <a:rPr lang="en-US" b="1" dirty="0"/>
              <a:t>Actions</a:t>
            </a:r>
            <a:r>
              <a:rPr lang="en-US" dirty="0"/>
              <a:t>: All</a:t>
            </a:r>
          </a:p>
          <a:p>
            <a:r>
              <a:rPr lang="en-US" b="1" dirty="0" err="1"/>
              <a:t>ARN</a:t>
            </a:r>
            <a:r>
              <a:rPr lang="en-US" dirty="0"/>
              <a:t>: get the </a:t>
            </a:r>
            <a:r>
              <a:rPr lang="en-US" dirty="0" err="1"/>
              <a:t>ARN</a:t>
            </a:r>
            <a:r>
              <a:rPr lang="en-US" dirty="0"/>
              <a:t> from the bucket properties</a:t>
            </a:r>
          </a:p>
          <a:p>
            <a:endParaRPr lang="en-US" dirty="0"/>
          </a:p>
          <a:p>
            <a:r>
              <a:rPr lang="en-US" b="1" dirty="0"/>
              <a:t>Add conditions</a:t>
            </a:r>
          </a:p>
          <a:p>
            <a:r>
              <a:rPr lang="en-US" dirty="0"/>
              <a:t>	</a:t>
            </a:r>
            <a:r>
              <a:rPr lang="en-US" b="1" dirty="0"/>
              <a:t>Condition</a:t>
            </a:r>
            <a:r>
              <a:rPr lang="en-US" dirty="0"/>
              <a:t>: </a:t>
            </a:r>
            <a:r>
              <a:rPr lang="en-US" dirty="0" err="1"/>
              <a:t>NotIpAddress</a:t>
            </a:r>
            <a:endParaRPr lang="en-US" dirty="0"/>
          </a:p>
          <a:p>
            <a:r>
              <a:rPr lang="en-US" dirty="0"/>
              <a:t>	</a:t>
            </a:r>
            <a:r>
              <a:rPr lang="en-US" b="1" dirty="0"/>
              <a:t>Key</a:t>
            </a:r>
            <a:r>
              <a:rPr lang="en-US" dirty="0"/>
              <a:t>: </a:t>
            </a:r>
            <a:r>
              <a:rPr lang="en-US" dirty="0" err="1"/>
              <a:t>aws:SourceIP</a:t>
            </a:r>
            <a:endParaRPr lang="en-US" dirty="0"/>
          </a:p>
          <a:p>
            <a:r>
              <a:rPr lang="en-US" dirty="0"/>
              <a:t>	Value: </a:t>
            </a: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198.60.240.48</a:t>
            </a:r>
            <a:r>
              <a:rPr lang="en-US" dirty="0"/>
              <a:t>/32 (</a:t>
            </a:r>
            <a:r>
              <a:rPr lang="en-US" b="1" dirty="0"/>
              <a:t>this isn’t my address, and we’ll see what happens</a:t>
            </a:r>
            <a:r>
              <a:rPr lang="en-US" dirty="0"/>
              <a:t>)</a:t>
            </a:r>
          </a:p>
          <a:p>
            <a:endParaRPr lang="en-US" dirty="0"/>
          </a:p>
          <a:p>
            <a:r>
              <a:rPr lang="en-US" dirty="0"/>
              <a:t>So in summary, we’re saying if the request is NOT this IP address we’ve specified, then deny the request.  Which will result in ONLY things coming from this IP address being allowed to perform actions on the bucket.</a:t>
            </a:r>
          </a:p>
          <a:p>
            <a:endParaRPr lang="en-US" dirty="0"/>
          </a:p>
          <a:p>
            <a:r>
              <a:rPr lang="en-US" b="1" dirty="0"/>
              <a:t>Add condition</a:t>
            </a:r>
          </a:p>
          <a:p>
            <a:r>
              <a:rPr lang="en-US" b="1" dirty="0"/>
              <a:t>Add statement</a:t>
            </a:r>
          </a:p>
          <a:p>
            <a:r>
              <a:rPr lang="en-US" b="1" dirty="0"/>
              <a:t>Generate policy </a:t>
            </a:r>
            <a:r>
              <a:rPr lang="en-US" dirty="0"/>
              <a:t>– this will give you the JSON code that you need</a:t>
            </a:r>
          </a:p>
          <a:p>
            <a:endParaRPr lang="en-US" dirty="0"/>
          </a:p>
          <a:p>
            <a:r>
              <a:rPr lang="en-US" dirty="0"/>
              <a:t>You can then paste that back into the S3 bucket policy we saw before </a:t>
            </a:r>
            <a:r>
              <a:rPr lang="en-US" b="1" dirty="0"/>
              <a:t>(might have to paste as plain text…sometimes it does a weird syntax error??)</a:t>
            </a:r>
            <a:r>
              <a:rPr lang="en-US" dirty="0"/>
              <a:t>, and </a:t>
            </a:r>
            <a:r>
              <a:rPr lang="en-US" b="1" dirty="0"/>
              <a:t>Save</a:t>
            </a:r>
          </a:p>
          <a:p>
            <a:endParaRPr lang="en-US" dirty="0"/>
          </a:p>
          <a:p>
            <a:r>
              <a:rPr lang="en-US" dirty="0"/>
              <a:t>And when we’re done, you’ll see we actually get this error about viewing the Block public access configuration (and several other errors below if </a:t>
            </a:r>
            <a:r>
              <a:rPr lang="en-US" b="1" dirty="0"/>
              <a:t>you scroll down</a:t>
            </a:r>
            <a:r>
              <a:rPr lang="en-US" dirty="0"/>
              <a:t>).  And if you try to do other things on the bucket, you’ll see that we’re denied all the way around because my IP isn’t in that range that we’re allowing.</a:t>
            </a:r>
          </a:p>
          <a:p>
            <a:endParaRPr lang="en-US" dirty="0"/>
          </a:p>
          <a:p>
            <a:r>
              <a:rPr lang="en-US" b="1" dirty="0"/>
              <a:t>Delete the policy</a:t>
            </a:r>
          </a:p>
          <a:p>
            <a:r>
              <a:rPr lang="en-US" b="1" dirty="0"/>
              <a:t>Refresh page</a:t>
            </a:r>
          </a:p>
          <a:p>
            <a:endParaRPr lang="en-US" dirty="0"/>
          </a:p>
          <a:p>
            <a:endParaRPr lang="en-US" dirty="0"/>
          </a:p>
          <a:p>
            <a:r>
              <a:rPr lang="en-US" dirty="0"/>
              <a:t>{</a:t>
            </a:r>
          </a:p>
          <a:p>
            <a:r>
              <a:rPr lang="en-US" dirty="0"/>
              <a:t>    "Version": "2012-10-17",</a:t>
            </a:r>
          </a:p>
          <a:p>
            <a:r>
              <a:rPr lang="en-US" dirty="0"/>
              <a:t>    "Id": "S3PolicyId1",</a:t>
            </a:r>
          </a:p>
          <a:p>
            <a:r>
              <a:rPr lang="en-US" dirty="0"/>
              <a:t>    "Statement": [</a:t>
            </a:r>
          </a:p>
          <a:p>
            <a:r>
              <a:rPr lang="en-US" dirty="0"/>
              <a:t>        {</a:t>
            </a:r>
          </a:p>
          <a:p>
            <a:r>
              <a:rPr lang="en-US" dirty="0"/>
              <a:t>            "Sid": "</a:t>
            </a:r>
            <a:r>
              <a:rPr lang="en-US" dirty="0" err="1"/>
              <a:t>IPAllow</a:t>
            </a:r>
            <a:r>
              <a:rPr lang="en-US" dirty="0"/>
              <a:t>",</a:t>
            </a:r>
          </a:p>
          <a:p>
            <a:r>
              <a:rPr lang="en-US" dirty="0"/>
              <a:t>            "Effect": "Deny",</a:t>
            </a:r>
          </a:p>
          <a:p>
            <a:r>
              <a:rPr lang="en-US" dirty="0"/>
              <a:t>            "Principal": "*",</a:t>
            </a:r>
          </a:p>
          <a:p>
            <a:r>
              <a:rPr lang="en-US" dirty="0"/>
              <a:t>            "Action": "s3:*",</a:t>
            </a:r>
          </a:p>
          <a:p>
            <a:r>
              <a:rPr lang="en-US" dirty="0"/>
              <a:t>            "Resource": [</a:t>
            </a:r>
          </a:p>
          <a:p>
            <a:r>
              <a:rPr lang="en-US" dirty="0"/>
              <a:t>                "arn:aws:s3:::DOC-EXAMPLE-BUCKET",</a:t>
            </a:r>
          </a:p>
          <a:p>
            <a:r>
              <a:rPr lang="en-US" dirty="0"/>
              <a:t>                "arn:aws:s3:::DOC-EXAMPLE-BUCKET/*"</a:t>
            </a:r>
          </a:p>
          <a:p>
            <a:r>
              <a:rPr lang="en-US" dirty="0"/>
              <a:t>            ],</a:t>
            </a:r>
          </a:p>
          <a:p>
            <a:r>
              <a:rPr lang="en-US" dirty="0"/>
              <a:t>            "Condition": {</a:t>
            </a:r>
          </a:p>
          <a:p>
            <a:r>
              <a:rPr lang="en-US" dirty="0"/>
              <a:t>                "</a:t>
            </a:r>
            <a:r>
              <a:rPr lang="en-US" dirty="0" err="1"/>
              <a:t>NotIpAddress</a:t>
            </a:r>
            <a:r>
              <a:rPr lang="en-US" dirty="0"/>
              <a:t>": {</a:t>
            </a:r>
          </a:p>
          <a:p>
            <a:r>
              <a:rPr lang="en-US" dirty="0"/>
              <a:t>                    "</a:t>
            </a:r>
            <a:r>
              <a:rPr lang="en-US" dirty="0" err="1"/>
              <a:t>aws:SourceIp</a:t>
            </a:r>
            <a:r>
              <a:rPr lang="en-US" dirty="0"/>
              <a:t>": "54.240.143.0/24"</a:t>
            </a:r>
          </a:p>
          <a:p>
            <a:r>
              <a:rPr lang="en-US" dirty="0"/>
              <a:t>                }</a:t>
            </a:r>
          </a:p>
          <a:p>
            <a:r>
              <a:rPr lang="en-US" dirty="0"/>
              <a:t>            }</a:t>
            </a:r>
          </a:p>
          <a:p>
            <a:r>
              <a:rPr lang="en-US" dirty="0"/>
              <a:t>        }</a:t>
            </a:r>
          </a:p>
          <a:p>
            <a:r>
              <a:rPr lang="en-US" dirty="0"/>
              <a:t>    ]</a:t>
            </a:r>
          </a:p>
          <a:p>
            <a:r>
              <a:rPr lang="en-US" dirty="0"/>
              <a:t>}</a:t>
            </a:r>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https://docs.aws.amazon.com/AmazonS3/latest/userguide/example-bucket-policies.html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343558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m7-13 = “DEMO: Working with </a:t>
            </a:r>
            <a:r>
              <a:rPr lang="en-US" b="1" dirty="0" err="1"/>
              <a:t>Presigned</a:t>
            </a:r>
            <a:r>
              <a:rPr lang="en-US" b="1" dirty="0"/>
              <a:t> URLs”</a:t>
            </a:r>
          </a:p>
          <a:p>
            <a:endParaRPr lang="en-US" dirty="0"/>
          </a:p>
          <a:p>
            <a:r>
              <a:rPr lang="en-US" b="1" dirty="0"/>
              <a:t>In Console, do this</a:t>
            </a:r>
            <a:r>
              <a:rPr lang="en-US" dirty="0"/>
              <a:t>: After we’ve uploaded a file, if we try to click into it the </a:t>
            </a:r>
            <a:r>
              <a:rPr lang="en-US" b="1" dirty="0"/>
              <a:t>Object URL</a:t>
            </a:r>
            <a:r>
              <a:rPr lang="en-US" dirty="0"/>
              <a:t>, you’ll see we get an “access denied” message.  And that’s because we’ve blocked all public access.</a:t>
            </a:r>
          </a:p>
          <a:p>
            <a:endParaRPr lang="en-US" dirty="0"/>
          </a:p>
          <a:p>
            <a:r>
              <a:rPr lang="en-US" dirty="0"/>
              <a:t>But if you go back to the main landing page for the object, you’ll we have a button to </a:t>
            </a:r>
            <a:r>
              <a:rPr lang="en-US" b="1" dirty="0"/>
              <a:t>Open.  </a:t>
            </a:r>
            <a:r>
              <a:rPr lang="en-US" b="0" dirty="0"/>
              <a:t>If you click that (</a:t>
            </a:r>
            <a:r>
              <a:rPr lang="en-US" b="1" dirty="0"/>
              <a:t>do this</a:t>
            </a:r>
            <a:r>
              <a:rPr lang="en-US" b="0" dirty="0"/>
              <a:t>), it works!  So what’s going on?</a:t>
            </a:r>
          </a:p>
          <a:p>
            <a:endParaRPr lang="en-US" b="0" dirty="0"/>
          </a:p>
          <a:p>
            <a:r>
              <a:rPr lang="en-US" b="0" dirty="0"/>
              <a:t>Well, when you click that button, behind the scenes, it’s generating what’s called a </a:t>
            </a:r>
            <a:r>
              <a:rPr lang="en-US" b="0" dirty="0" err="1"/>
              <a:t>presigned</a:t>
            </a:r>
            <a:r>
              <a:rPr lang="en-US" b="0" dirty="0"/>
              <a:t> URL.  This provides temporary access.  By default, the access is only granted for an hour, but you can change that.</a:t>
            </a:r>
          </a:p>
          <a:p>
            <a:endParaRPr lang="en-US" b="0" dirty="0"/>
          </a:p>
          <a:p>
            <a:r>
              <a:rPr lang="en-US" b="0" dirty="0"/>
              <a:t>You can also go to </a:t>
            </a:r>
            <a:r>
              <a:rPr lang="en-US" b="0" dirty="0" err="1"/>
              <a:t>Actions</a:t>
            </a:r>
            <a:r>
              <a:rPr lang="en-US" b="0" dirty="0" err="1">
                <a:sym typeface="Wingdings" panose="05000000000000000000" pitchFamily="2" charset="2"/>
              </a:rPr>
              <a:t>share</a:t>
            </a:r>
            <a:r>
              <a:rPr lang="en-US" b="0" dirty="0">
                <a:sym typeface="Wingdings" panose="05000000000000000000" pitchFamily="2" charset="2"/>
              </a:rPr>
              <a:t> with a </a:t>
            </a:r>
            <a:r>
              <a:rPr lang="en-US" b="0" dirty="0" err="1">
                <a:sym typeface="Wingdings" panose="05000000000000000000" pitchFamily="2" charset="2"/>
              </a:rPr>
              <a:t>presigned</a:t>
            </a:r>
            <a:r>
              <a:rPr lang="en-US" b="0" dirty="0">
                <a:sym typeface="Wingdings" panose="05000000000000000000" pitchFamily="2" charset="2"/>
              </a:rPr>
              <a:t> URL, and then set the time interval that you want.  We’ll say </a:t>
            </a:r>
            <a:r>
              <a:rPr lang="en-US" b="1" dirty="0">
                <a:sym typeface="Wingdings" panose="05000000000000000000" pitchFamily="2" charset="2"/>
              </a:rPr>
              <a:t>30 minutes </a:t>
            </a:r>
            <a:r>
              <a:rPr lang="en-US" b="0" dirty="0">
                <a:sym typeface="Wingdings" panose="05000000000000000000" pitchFamily="2" charset="2"/>
              </a:rPr>
              <a:t>and </a:t>
            </a:r>
            <a:r>
              <a:rPr lang="en-US" b="1" dirty="0">
                <a:sym typeface="Wingdings" panose="05000000000000000000" pitchFamily="2" charset="2"/>
              </a:rPr>
              <a:t>Create</a:t>
            </a:r>
            <a:r>
              <a:rPr lang="en-US" b="0" dirty="0">
                <a:sym typeface="Wingdings" panose="05000000000000000000" pitchFamily="2" charset="2"/>
              </a:rPr>
              <a:t>.  That will copy the URL to your clipboard and you could then share it with someone over an email or Slack or however you want to give it to them.  That’ll give them access to the file, and then after the 30 minutes are done, they won’t be able to access it anymore.</a:t>
            </a:r>
          </a:p>
          <a:p>
            <a:endParaRPr lang="en-US" b="0" dirty="0">
              <a:sym typeface="Wingdings" panose="05000000000000000000" pitchFamily="2" charset="2"/>
            </a:endParaRPr>
          </a:p>
          <a:p>
            <a:r>
              <a:rPr lang="en-US" b="0" dirty="0">
                <a:sym typeface="Wingdings" panose="05000000000000000000" pitchFamily="2" charset="2"/>
              </a:rPr>
              <a:t>If you go back to the </a:t>
            </a:r>
            <a:r>
              <a:rPr lang="en-US" b="1" dirty="0" err="1"/>
              <a:t>Actions</a:t>
            </a:r>
            <a:r>
              <a:rPr lang="en-US" b="1" dirty="0" err="1">
                <a:sym typeface="Wingdings" panose="05000000000000000000" pitchFamily="2" charset="2"/>
              </a:rPr>
              <a:t>share</a:t>
            </a:r>
            <a:r>
              <a:rPr lang="en-US" b="1" dirty="0">
                <a:sym typeface="Wingdings" panose="05000000000000000000" pitchFamily="2" charset="2"/>
              </a:rPr>
              <a:t> with a </a:t>
            </a:r>
            <a:r>
              <a:rPr lang="en-US" b="1" dirty="0" err="1">
                <a:sym typeface="Wingdings" panose="05000000000000000000" pitchFamily="2" charset="2"/>
              </a:rPr>
              <a:t>presigned</a:t>
            </a:r>
            <a:r>
              <a:rPr lang="en-US" b="1" dirty="0">
                <a:sym typeface="Wingdings" panose="05000000000000000000" pitchFamily="2" charset="2"/>
              </a:rPr>
              <a:t> URL</a:t>
            </a:r>
            <a:r>
              <a:rPr lang="en-US" b="0" dirty="0">
                <a:sym typeface="Wingdings" panose="05000000000000000000" pitchFamily="2" charset="2"/>
              </a:rPr>
              <a:t>, you’ll also see a </a:t>
            </a:r>
            <a:r>
              <a:rPr lang="en-US" b="1" dirty="0">
                <a:sym typeface="Wingdings" panose="05000000000000000000" pitchFamily="2" charset="2"/>
              </a:rPr>
              <a:t>Learn more </a:t>
            </a:r>
            <a:r>
              <a:rPr lang="en-US" b="0" dirty="0">
                <a:sym typeface="Wingdings" panose="05000000000000000000" pitchFamily="2" charset="2"/>
              </a:rPr>
              <a:t>link (</a:t>
            </a:r>
            <a:r>
              <a:rPr lang="en-US" b="1" dirty="0">
                <a:sym typeface="Wingdings" panose="05000000000000000000" pitchFamily="2" charset="2"/>
              </a:rPr>
              <a:t>click it</a:t>
            </a:r>
            <a:r>
              <a:rPr lang="en-US" b="0" dirty="0">
                <a:sym typeface="Wingdings" panose="05000000000000000000" pitchFamily="2" charset="2"/>
              </a:rPr>
              <a:t>).  This will take you to a page where you can learn more about how to do it programmatically, either through the SDK or the CLI.</a:t>
            </a:r>
          </a:p>
          <a:p>
            <a:endParaRPr lang="en-US" b="0" dirty="0">
              <a:sym typeface="Wingdings" panose="05000000000000000000" pitchFamily="2" charset="2"/>
            </a:endParaRPr>
          </a:p>
          <a:p>
            <a:r>
              <a:rPr lang="en-US" b="0" dirty="0">
                <a:sym typeface="Wingdings" panose="05000000000000000000" pitchFamily="2" charset="2"/>
              </a:rPr>
              <a:t>So that’s it.  If you get a question on the exam about granting temporary access to an object in S3, then you’ll want to think </a:t>
            </a:r>
            <a:r>
              <a:rPr lang="en-US" b="0" dirty="0" err="1">
                <a:sym typeface="Wingdings" panose="05000000000000000000" pitchFamily="2" charset="2"/>
              </a:rPr>
              <a:t>presigned</a:t>
            </a:r>
            <a:r>
              <a:rPr lang="en-US" b="0" dirty="0">
                <a:sym typeface="Wingdings" panose="05000000000000000000" pitchFamily="2" charset="2"/>
              </a:rPr>
              <a:t> URL.</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07945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Re-use Cloud Practitioner m4-37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m7-14 = “DEMO: Hosting a Static Website on S3”</a:t>
            </a:r>
          </a:p>
          <a:p>
            <a:endParaRPr lang="en-US" dirty="0"/>
          </a:p>
          <a:p>
            <a:endParaRPr lang="en-US" dirty="0"/>
          </a:p>
          <a:p>
            <a:r>
              <a:rPr lang="en-US" b="1" dirty="0"/>
              <a:t>Start in S3 console</a:t>
            </a:r>
          </a:p>
          <a:p>
            <a:endParaRPr lang="en-US" dirty="0"/>
          </a:p>
          <a:p>
            <a:r>
              <a:rPr lang="en-US" dirty="0"/>
              <a:t>We’ve seen many ways to create and host websites in AWS, but you can actually host a static website using only S3.  Static meaning you’re not loading your content from a database or another service.  But maybe just a few simple web pages with text and images that don’t change as users are using your site.  You might get questions about this on the exam so let me show you quickly how it works.</a:t>
            </a:r>
          </a:p>
          <a:p>
            <a:endParaRPr lang="en-US" dirty="0"/>
          </a:p>
          <a:p>
            <a:r>
              <a:rPr lang="en-US" b="1" dirty="0"/>
              <a:t>Create bucket, all default settings</a:t>
            </a:r>
          </a:p>
          <a:p>
            <a:r>
              <a:rPr lang="en-US" b="1" dirty="0"/>
              <a:t>Name</a:t>
            </a:r>
            <a:r>
              <a:rPr lang="en-US" dirty="0"/>
              <a:t>: mystaticwebsite-010422</a:t>
            </a:r>
          </a:p>
          <a:p>
            <a:endParaRPr lang="en-US" dirty="0"/>
          </a:p>
          <a:p>
            <a:r>
              <a:rPr lang="en-US" dirty="0"/>
              <a:t>Under </a:t>
            </a:r>
            <a:r>
              <a:rPr lang="en-US" b="1" dirty="0" err="1"/>
              <a:t>Properties</a:t>
            </a:r>
            <a:r>
              <a:rPr lang="en-US" b="1" dirty="0" err="1">
                <a:sym typeface="Wingdings" panose="05000000000000000000" pitchFamily="2" charset="2"/>
              </a:rPr>
              <a:t>Static</a:t>
            </a:r>
            <a:r>
              <a:rPr lang="en-US" b="1" dirty="0">
                <a:sym typeface="Wingdings" panose="05000000000000000000" pitchFamily="2" charset="2"/>
              </a:rPr>
              <a:t> website </a:t>
            </a:r>
            <a:r>
              <a:rPr lang="en-US" b="1" dirty="0" err="1">
                <a:sym typeface="Wingdings" panose="05000000000000000000" pitchFamily="2" charset="2"/>
              </a:rPr>
              <a:t>hostingEdit</a:t>
            </a:r>
            <a:endParaRPr lang="en-US" b="1" dirty="0">
              <a:sym typeface="Wingdings" panose="05000000000000000000" pitchFamily="2" charset="2"/>
            </a:endParaRPr>
          </a:p>
          <a:p>
            <a:r>
              <a:rPr lang="en-US" b="1" dirty="0"/>
              <a:t>Enable</a:t>
            </a:r>
          </a:p>
          <a:p>
            <a:r>
              <a:rPr lang="en-US" b="1" dirty="0"/>
              <a:t>Index document</a:t>
            </a:r>
            <a:r>
              <a:rPr lang="en-US" dirty="0"/>
              <a:t>: index.html</a:t>
            </a:r>
          </a:p>
          <a:p>
            <a:r>
              <a:rPr lang="en-US" b="1" dirty="0"/>
              <a:t>Save changes</a:t>
            </a:r>
          </a:p>
          <a:p>
            <a:endParaRPr lang="en-US" b="1" dirty="0"/>
          </a:p>
          <a:p>
            <a:r>
              <a:rPr lang="en-US" b="1" dirty="0"/>
              <a:t>Note the endpoint, but if you go there, you’ll see access is denied</a:t>
            </a:r>
          </a:p>
          <a:p>
            <a:endParaRPr lang="en-US" b="1" dirty="0"/>
          </a:p>
          <a:p>
            <a:r>
              <a:rPr lang="en-US" b="0" dirty="0"/>
              <a:t>Go </a:t>
            </a:r>
            <a:r>
              <a:rPr lang="en-US" b="1" dirty="0"/>
              <a:t>deselect block all public access</a:t>
            </a:r>
          </a:p>
          <a:p>
            <a:endParaRPr lang="en-US" b="1" dirty="0"/>
          </a:p>
          <a:p>
            <a:r>
              <a:rPr lang="en-US" b="0" dirty="0"/>
              <a:t>Now, there are risks with opening up your site to public access, and you’ll see the warnings here about doing it. We’re not going to get into all those details since that’s not the point of this demo, but just know in the real world, you’ll want to understand and mitigate these risks.</a:t>
            </a:r>
          </a:p>
          <a:p>
            <a:endParaRPr lang="en-US" b="0" dirty="0"/>
          </a:p>
          <a:p>
            <a:r>
              <a:rPr lang="en-US" b="0" dirty="0"/>
              <a:t>We also need to add a policy that allows the contents of the public to be publicly available.</a:t>
            </a:r>
          </a:p>
          <a:p>
            <a:r>
              <a:rPr lang="en-US" b="0" dirty="0"/>
              <a:t>On </a:t>
            </a:r>
            <a:r>
              <a:rPr lang="en-US" b="1" dirty="0" err="1"/>
              <a:t>bucket</a:t>
            </a:r>
            <a:r>
              <a:rPr lang="en-US" b="1" dirty="0" err="1">
                <a:sym typeface="Wingdings" panose="05000000000000000000" pitchFamily="2" charset="2"/>
              </a:rPr>
              <a:t>PermissionsPolicyEdit</a:t>
            </a:r>
            <a:r>
              <a:rPr lang="en-US" b="1" dirty="0">
                <a:sym typeface="Wingdings" panose="05000000000000000000" pitchFamily="2" charset="2"/>
              </a:rPr>
              <a:t> – paste in this policy, updating bucket name</a:t>
            </a:r>
          </a:p>
          <a:p>
            <a:endParaRPr lang="en-US" b="0" dirty="0">
              <a:sym typeface="Wingdings" panose="05000000000000000000" pitchFamily="2" charset="2"/>
            </a:endParaRPr>
          </a:p>
          <a:p>
            <a:r>
              <a:rPr lang="en-US" b="0" dirty="0">
                <a:sym typeface="Wingdings" panose="05000000000000000000" pitchFamily="2" charset="2"/>
              </a:rPr>
              <a:t>{</a:t>
            </a:r>
          </a:p>
          <a:p>
            <a:r>
              <a:rPr lang="en-US" b="0" dirty="0">
                <a:sym typeface="Wingdings" panose="05000000000000000000" pitchFamily="2" charset="2"/>
              </a:rPr>
              <a:t>    "Version": "2012-10-17",</a:t>
            </a:r>
          </a:p>
          <a:p>
            <a:r>
              <a:rPr lang="en-US" b="0" dirty="0">
                <a:sym typeface="Wingdings" panose="05000000000000000000" pitchFamily="2" charset="2"/>
              </a:rPr>
              <a:t>    "Statement": [</a:t>
            </a:r>
          </a:p>
          <a:p>
            <a:r>
              <a:rPr lang="en-US" b="0" dirty="0">
                <a:sym typeface="Wingdings" panose="05000000000000000000" pitchFamily="2" charset="2"/>
              </a:rPr>
              <a:t>        {</a:t>
            </a:r>
          </a:p>
          <a:p>
            <a:r>
              <a:rPr lang="en-US" b="0" dirty="0">
                <a:sym typeface="Wingdings" panose="05000000000000000000" pitchFamily="2" charset="2"/>
              </a:rPr>
              <a:t>            "Sid": "</a:t>
            </a:r>
            <a:r>
              <a:rPr lang="en-US" b="0" dirty="0" err="1">
                <a:sym typeface="Wingdings" panose="05000000000000000000" pitchFamily="2" charset="2"/>
              </a:rPr>
              <a:t>PublicReadGetObject</a:t>
            </a:r>
            <a:r>
              <a:rPr lang="en-US" b="0" dirty="0">
                <a:sym typeface="Wingdings" panose="05000000000000000000" pitchFamily="2" charset="2"/>
              </a:rPr>
              <a:t>",</a:t>
            </a:r>
          </a:p>
          <a:p>
            <a:r>
              <a:rPr lang="en-US" b="0" dirty="0">
                <a:sym typeface="Wingdings" panose="05000000000000000000" pitchFamily="2" charset="2"/>
              </a:rPr>
              <a:t>            "Effect": "Allow",</a:t>
            </a:r>
          </a:p>
          <a:p>
            <a:r>
              <a:rPr lang="en-US" b="0" dirty="0">
                <a:sym typeface="Wingdings" panose="05000000000000000000" pitchFamily="2" charset="2"/>
              </a:rPr>
              <a:t>            "Principal": "*",</a:t>
            </a:r>
          </a:p>
          <a:p>
            <a:r>
              <a:rPr lang="en-US" b="0" dirty="0">
                <a:sym typeface="Wingdings" panose="05000000000000000000" pitchFamily="2" charset="2"/>
              </a:rPr>
              <a:t>            "Action": [</a:t>
            </a:r>
          </a:p>
          <a:p>
            <a:r>
              <a:rPr lang="en-US" b="0" dirty="0">
                <a:sym typeface="Wingdings" panose="05000000000000000000" pitchFamily="2" charset="2"/>
              </a:rPr>
              <a:t>                "s3:GetObject"</a:t>
            </a:r>
          </a:p>
          <a:p>
            <a:r>
              <a:rPr lang="en-US" b="0" dirty="0">
                <a:sym typeface="Wingdings" panose="05000000000000000000" pitchFamily="2" charset="2"/>
              </a:rPr>
              <a:t>            ],</a:t>
            </a:r>
          </a:p>
          <a:p>
            <a:r>
              <a:rPr lang="en-US" b="0" dirty="0">
                <a:sym typeface="Wingdings" panose="05000000000000000000" pitchFamily="2" charset="2"/>
              </a:rPr>
              <a:t>            "Resource": [</a:t>
            </a:r>
          </a:p>
          <a:p>
            <a:r>
              <a:rPr lang="en-US" b="0" dirty="0">
                <a:sym typeface="Wingdings" panose="05000000000000000000" pitchFamily="2" charset="2"/>
              </a:rPr>
              <a:t>                "arn:aws:s3:::Bucket-Name/*"</a:t>
            </a:r>
          </a:p>
          <a:p>
            <a:r>
              <a:rPr lang="en-US" b="0" dirty="0">
                <a:sym typeface="Wingdings" panose="05000000000000000000" pitchFamily="2" charset="2"/>
              </a:rPr>
              <a:t>            ]</a:t>
            </a:r>
          </a:p>
          <a:p>
            <a:r>
              <a:rPr lang="en-US" b="0" dirty="0">
                <a:sym typeface="Wingdings" panose="05000000000000000000" pitchFamily="2" charset="2"/>
              </a:rPr>
              <a:t>        }</a:t>
            </a:r>
          </a:p>
          <a:p>
            <a:r>
              <a:rPr lang="en-US" b="0" dirty="0">
                <a:sym typeface="Wingdings" panose="05000000000000000000" pitchFamily="2" charset="2"/>
              </a:rPr>
              <a:t>    ]</a:t>
            </a:r>
          </a:p>
          <a:p>
            <a:r>
              <a:rPr lang="en-US" b="0" dirty="0">
                <a:sym typeface="Wingdings" panose="05000000000000000000" pitchFamily="2" charset="2"/>
              </a:rPr>
              <a:t>}</a:t>
            </a:r>
          </a:p>
          <a:p>
            <a:endParaRPr lang="en-US" b="0" dirty="0">
              <a:sym typeface="Wingdings" panose="05000000000000000000" pitchFamily="2" charset="2"/>
            </a:endParaRPr>
          </a:p>
          <a:p>
            <a:r>
              <a:rPr lang="en-US" b="1" dirty="0">
                <a:sym typeface="Wingdings" panose="05000000000000000000" pitchFamily="2" charset="2"/>
              </a:rPr>
              <a:t>Save</a:t>
            </a:r>
          </a:p>
          <a:p>
            <a:endParaRPr lang="en-US" b="0" dirty="0">
              <a:sym typeface="Wingdings" panose="05000000000000000000" pitchFamily="2" charset="2"/>
            </a:endParaRPr>
          </a:p>
          <a:p>
            <a:r>
              <a:rPr lang="en-US" b="0" dirty="0">
                <a:sym typeface="Wingdings" panose="05000000000000000000" pitchFamily="2" charset="2"/>
              </a:rPr>
              <a:t>Create a local </a:t>
            </a:r>
            <a:r>
              <a:rPr lang="en-US" b="1" dirty="0">
                <a:sym typeface="Wingdings" panose="05000000000000000000" pitchFamily="2" charset="2"/>
              </a:rPr>
              <a:t>index.html </a:t>
            </a:r>
            <a:r>
              <a:rPr lang="en-US" b="0" dirty="0">
                <a:sym typeface="Wingdings" panose="05000000000000000000" pitchFamily="2" charset="2"/>
              </a:rPr>
              <a:t>file with this code:</a:t>
            </a:r>
          </a:p>
          <a:p>
            <a:r>
              <a:rPr lang="en-US" b="0" dirty="0">
                <a:sym typeface="Wingdings" panose="05000000000000000000" pitchFamily="2" charset="2"/>
              </a:rPr>
              <a:t>&lt;html </a:t>
            </a:r>
            <a:r>
              <a:rPr lang="en-US" b="0" dirty="0" err="1">
                <a:sym typeface="Wingdings" panose="05000000000000000000" pitchFamily="2" charset="2"/>
              </a:rPr>
              <a:t>xmlns</a:t>
            </a:r>
            <a:r>
              <a:rPr lang="en-US" b="0" dirty="0">
                <a:sym typeface="Wingdings" panose="05000000000000000000" pitchFamily="2" charset="2"/>
              </a:rPr>
              <a:t>="http://www.w3.org/1999/xhtml" &gt;</a:t>
            </a:r>
          </a:p>
          <a:p>
            <a:r>
              <a:rPr lang="en-US" b="0" dirty="0">
                <a:sym typeface="Wingdings" panose="05000000000000000000" pitchFamily="2" charset="2"/>
              </a:rPr>
              <a:t>&lt;head&gt;</a:t>
            </a:r>
          </a:p>
          <a:p>
            <a:r>
              <a:rPr lang="en-US" b="0" dirty="0">
                <a:sym typeface="Wingdings" panose="05000000000000000000" pitchFamily="2" charset="2"/>
              </a:rPr>
              <a:t>    &lt;title&gt;My First Website&lt;/title&gt;</a:t>
            </a:r>
          </a:p>
          <a:p>
            <a:r>
              <a:rPr lang="en-US" b="0" dirty="0">
                <a:sym typeface="Wingdings" panose="05000000000000000000" pitchFamily="2" charset="2"/>
              </a:rPr>
              <a:t>&lt;/head&gt;</a:t>
            </a:r>
          </a:p>
          <a:p>
            <a:r>
              <a:rPr lang="en-US" b="0" dirty="0">
                <a:sym typeface="Wingdings" panose="05000000000000000000" pitchFamily="2" charset="2"/>
              </a:rPr>
              <a:t>&lt;body&gt;</a:t>
            </a:r>
          </a:p>
          <a:p>
            <a:r>
              <a:rPr lang="en-US" b="0" dirty="0">
                <a:sym typeface="Wingdings" panose="05000000000000000000" pitchFamily="2" charset="2"/>
              </a:rPr>
              <a:t>  &lt;h1&gt;Hello world!&lt;/h1&gt;</a:t>
            </a:r>
          </a:p>
          <a:p>
            <a:r>
              <a:rPr lang="en-US" b="0" dirty="0">
                <a:sym typeface="Wingdings" panose="05000000000000000000" pitchFamily="2" charset="2"/>
              </a:rPr>
              <a:t>  &lt;p&gt;I’m hosted on Amazon S3!&lt;/p&gt;</a:t>
            </a:r>
          </a:p>
          <a:p>
            <a:r>
              <a:rPr lang="en-US" b="0" dirty="0">
                <a:sym typeface="Wingdings" panose="05000000000000000000" pitchFamily="2" charset="2"/>
              </a:rPr>
              <a:t>&lt;/body&gt;</a:t>
            </a:r>
          </a:p>
          <a:p>
            <a:r>
              <a:rPr lang="en-US" b="0" dirty="0">
                <a:sym typeface="Wingdings" panose="05000000000000000000" pitchFamily="2" charset="2"/>
              </a:rPr>
              <a:t>&lt;/html&gt;</a:t>
            </a:r>
          </a:p>
          <a:p>
            <a:endParaRPr lang="en-US" b="0" dirty="0">
              <a:sym typeface="Wingdings" panose="05000000000000000000" pitchFamily="2" charset="2"/>
            </a:endParaRPr>
          </a:p>
          <a:p>
            <a:r>
              <a:rPr lang="en-US" b="1" dirty="0">
                <a:sym typeface="Wingdings" panose="05000000000000000000" pitchFamily="2" charset="2"/>
              </a:rPr>
              <a:t>Upload the file</a:t>
            </a:r>
          </a:p>
          <a:p>
            <a:endParaRPr lang="en-US" b="0" dirty="0">
              <a:sym typeface="Wingdings" panose="05000000000000000000" pitchFamily="2" charset="2"/>
            </a:endParaRPr>
          </a:p>
          <a:p>
            <a:r>
              <a:rPr lang="en-US" b="0" dirty="0">
                <a:sym typeface="Wingdings" panose="05000000000000000000" pitchFamily="2" charset="2"/>
              </a:rPr>
              <a:t>Go to the endpoint (under </a:t>
            </a:r>
            <a:r>
              <a:rPr lang="en-US" b="0" dirty="0" err="1">
                <a:sym typeface="Wingdings" panose="05000000000000000000" pitchFamily="2" charset="2"/>
              </a:rPr>
              <a:t>PropertiesStatic</a:t>
            </a:r>
            <a:r>
              <a:rPr lang="en-US" b="0" dirty="0">
                <a:sym typeface="Wingdings" panose="05000000000000000000" pitchFamily="2" charset="2"/>
              </a:rPr>
              <a:t> website…).  It works!</a:t>
            </a:r>
          </a:p>
          <a:p>
            <a:endParaRPr lang="en-US" b="0" dirty="0">
              <a:sym typeface="Wingdings" panose="05000000000000000000" pitchFamily="2" charset="2"/>
            </a:endParaRPr>
          </a:p>
          <a:p>
            <a:endParaRPr lang="en-US" b="0" dirty="0">
              <a:sym typeface="Wingdings" panose="05000000000000000000" pitchFamily="2" charset="2"/>
            </a:endParaRPr>
          </a:p>
          <a:p>
            <a:endParaRPr lang="en-US" b="0">
              <a:sym typeface="Wingdings" panose="05000000000000000000" pitchFamily="2" charset="2"/>
            </a:endParaRPr>
          </a:p>
          <a:p>
            <a:r>
              <a:rPr lang="en-US" b="1">
                <a:sym typeface="Wingdings" panose="05000000000000000000" pitchFamily="2" charset="2"/>
              </a:rPr>
              <a:t>Will need this later for the Route 53 demo</a:t>
            </a:r>
          </a:p>
          <a:p>
            <a:endParaRPr lang="en-US" b="0">
              <a:sym typeface="Wingdings" panose="05000000000000000000" pitchFamily="2" charset="2"/>
            </a:endParaRPr>
          </a:p>
          <a:p>
            <a:endParaRPr lang="en-US" b="0">
              <a:sym typeface="Wingdings" panose="05000000000000000000" pitchFamily="2" charset="2"/>
            </a:endParaRPr>
          </a:p>
          <a:p>
            <a:endParaRPr lang="en-US" b="0" dirty="0">
              <a:sym typeface="Wingdings" panose="05000000000000000000" pitchFamily="2" charset="2"/>
            </a:endParaRP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153797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m7-15 = “Cross-Origin Resource Sharing (</a:t>
            </a:r>
            <a:r>
              <a:rPr lang="en-US" b="1" dirty="0" err="1"/>
              <a:t>CORS</a:t>
            </a:r>
            <a:r>
              <a:rPr lang="en-US" b="1" dirty="0"/>
              <a:t>) and S3”</a:t>
            </a:r>
          </a:p>
          <a:p>
            <a:endParaRPr lang="en-US" dirty="0"/>
          </a:p>
          <a:p>
            <a:r>
              <a:rPr lang="en-US" dirty="0"/>
              <a:t>Now let’s talk about </a:t>
            </a:r>
            <a:r>
              <a:rPr lang="en-US" dirty="0" err="1"/>
              <a:t>CORS</a:t>
            </a:r>
            <a:r>
              <a:rPr lang="en-US" dirty="0"/>
              <a:t> or cross-origin resource sharing, and specifically how it applies to S3.</a:t>
            </a:r>
          </a:p>
          <a:p>
            <a:endParaRPr lang="en-US" dirty="0"/>
          </a:p>
          <a:p>
            <a:r>
              <a:rPr lang="en-US" dirty="0"/>
              <a:t>If you’re not familiar with </a:t>
            </a:r>
            <a:r>
              <a:rPr lang="en-US" dirty="0" err="1"/>
              <a:t>CORS</a:t>
            </a:r>
            <a:r>
              <a:rPr lang="en-US" dirty="0"/>
              <a:t>, this defines how resources in one domain interact with resources in another domain.  But let’s first talk about what a domain is.  </a:t>
            </a:r>
          </a:p>
          <a:p>
            <a:endParaRPr lang="en-US" dirty="0"/>
          </a:p>
          <a:p>
            <a:endParaRPr lang="en-US" b="0" dirty="0"/>
          </a:p>
        </p:txBody>
      </p:sp>
      <p:sp>
        <p:nvSpPr>
          <p:cNvPr id="4" name="Slide Number Placeholder 3"/>
          <p:cNvSpPr>
            <a:spLocks noGrp="1"/>
          </p:cNvSpPr>
          <p:nvPr>
            <p:ph type="sldNum" sz="quarter" idx="5"/>
          </p:nvPr>
        </p:nvSpPr>
        <p:spPr/>
        <p:txBody>
          <a:bodyPr/>
          <a:lstStyle/>
          <a:p>
            <a:fld id="{0C252EC1-BBF4-4B78-8366-A02C4FFA1F92}" type="slidenum">
              <a:rPr lang="en-US" smtClean="0"/>
              <a:t>44</a:t>
            </a:fld>
            <a:endParaRPr lang="en-US"/>
          </a:p>
        </p:txBody>
      </p:sp>
    </p:spTree>
    <p:extLst>
      <p:ext uri="{BB962C8B-B14F-4D97-AF65-F5344CB8AC3E}">
        <p14:creationId xmlns:p14="http://schemas.microsoft.com/office/powerpoint/2010/main" val="406686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domain is made up of a protocol (</a:t>
            </a:r>
            <a:r>
              <a:rPr lang="en-US" b="1" dirty="0"/>
              <a:t>click</a:t>
            </a:r>
            <a:r>
              <a:rPr lang="en-US" dirty="0"/>
              <a:t>), like HTTP or HTTPS, for example, the (</a:t>
            </a:r>
            <a:r>
              <a:rPr lang="en-US" b="1" dirty="0"/>
              <a:t>click</a:t>
            </a:r>
            <a:r>
              <a:rPr lang="en-US" dirty="0"/>
              <a:t>) host—www.mywebsite.com—and then a port (</a:t>
            </a:r>
            <a:r>
              <a:rPr lang="en-US" b="1" dirty="0"/>
              <a:t>click</a:t>
            </a:r>
            <a:r>
              <a:rPr lang="en-US" dirty="0"/>
              <a:t>).  Port isn’t always specified.  For example, the default port for HTTP is 80, so you wouldn’t need to specify it, but for completeness, I wanted to include it here.</a:t>
            </a:r>
          </a:p>
          <a:p>
            <a:endParaRPr lang="en-US" dirty="0"/>
          </a:p>
          <a:p>
            <a:r>
              <a:rPr lang="en-US" dirty="0"/>
              <a:t>And cross-origin resource sharing is concerned with when you’re trying to share something with a domain that’s different than the original, or origin, domain. </a:t>
            </a:r>
          </a:p>
          <a:p>
            <a:endParaRPr lang="en-US" dirty="0"/>
          </a:p>
          <a:p>
            <a:r>
              <a:rPr lang="en-US" dirty="0"/>
              <a:t>Let me give you some examples.</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45</a:t>
            </a:fld>
            <a:endParaRPr lang="en-US"/>
          </a:p>
        </p:txBody>
      </p:sp>
    </p:spTree>
    <p:extLst>
      <p:ext uri="{BB962C8B-B14F-4D97-AF65-F5344CB8AC3E}">
        <p14:creationId xmlns:p14="http://schemas.microsoft.com/office/powerpoint/2010/main" val="97421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these domains the same?  No, obviously not!</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46</a:t>
            </a:fld>
            <a:endParaRPr lang="en-US"/>
          </a:p>
        </p:txBody>
      </p:sp>
    </p:spTree>
    <p:extLst>
      <p:ext uri="{BB962C8B-B14F-4D97-AF65-F5344CB8AC3E}">
        <p14:creationId xmlns:p14="http://schemas.microsoft.com/office/powerpoint/2010/main" val="4199345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 more common use case would be something like this, where you have a website, say, running on one server or one domain, and you’re trying to use APIs on another domain—so api.mywebsite.com.  Or maybe your pictures are stored somewhere different than your web pages so you need to grab those pictures from another domain.</a:t>
            </a:r>
          </a:p>
          <a:p>
            <a:endParaRPr lang="en-US" dirty="0"/>
          </a:p>
          <a:p>
            <a:r>
              <a:rPr lang="en-US" dirty="0"/>
              <a:t>These domains here on the slide are not the same either.  Or if we had different ports, that would be another issue.</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47</a:t>
            </a:fld>
            <a:endParaRPr lang="en-US"/>
          </a:p>
        </p:txBody>
      </p:sp>
    </p:spTree>
    <p:extLst>
      <p:ext uri="{BB962C8B-B14F-4D97-AF65-F5344CB8AC3E}">
        <p14:creationId xmlns:p14="http://schemas.microsoft.com/office/powerpoint/2010/main" val="15422435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building out our definition a little bit more, </a:t>
            </a:r>
            <a:r>
              <a:rPr lang="en-US" dirty="0" err="1"/>
              <a:t>CORS</a:t>
            </a:r>
            <a:r>
              <a:rPr lang="en-US" dirty="0"/>
              <a:t> is enforced by your browser.  This is not an AWS thing, and it will apply to other development you do outside of AWS when you’re going across domains as well.  And I’m only showing the Chrome and Edge icons here, but this applies to all modern browsers.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since this IS AWS training and we’re talking about hosting static websites on S3 specifically, let’s go through an example to illustrate how </a:t>
            </a:r>
            <a:r>
              <a:rPr lang="en-US" dirty="0" err="1"/>
              <a:t>CORS</a:t>
            </a:r>
            <a:r>
              <a:rPr lang="en-US" dirty="0"/>
              <a:t> works in that scenario.</a:t>
            </a:r>
          </a:p>
          <a:p>
            <a:endParaRPr lang="en-US" b="0" dirty="0"/>
          </a:p>
        </p:txBody>
      </p:sp>
      <p:sp>
        <p:nvSpPr>
          <p:cNvPr id="4" name="Slide Number Placeholder 3"/>
          <p:cNvSpPr>
            <a:spLocks noGrp="1"/>
          </p:cNvSpPr>
          <p:nvPr>
            <p:ph type="sldNum" sz="quarter" idx="5"/>
          </p:nvPr>
        </p:nvSpPr>
        <p:spPr/>
        <p:txBody>
          <a:bodyPr/>
          <a:lstStyle/>
          <a:p>
            <a:fld id="{0C252EC1-BBF4-4B78-8366-A02C4FFA1F92}" type="slidenum">
              <a:rPr lang="en-US" smtClean="0"/>
              <a:t>48</a:t>
            </a:fld>
            <a:endParaRPr lang="en-US"/>
          </a:p>
        </p:txBody>
      </p:sp>
    </p:spTree>
    <p:extLst>
      <p:ext uri="{BB962C8B-B14F-4D97-AF65-F5344CB8AC3E}">
        <p14:creationId xmlns:p14="http://schemas.microsoft.com/office/powerpoint/2010/main" val="2471101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an S3 bucket called bucket1 that lives in us-west-2 (</a:t>
            </a:r>
            <a:r>
              <a:rPr lang="en-US" b="1" dirty="0"/>
              <a:t>click</a:t>
            </a:r>
            <a:r>
              <a:rPr lang="en-US" dirty="0"/>
              <a:t>).  On the other side, we have bucket2 (</a:t>
            </a:r>
            <a:r>
              <a:rPr lang="en-US" b="1" dirty="0"/>
              <a:t>click</a:t>
            </a:r>
            <a:r>
              <a:rPr lang="en-US" dirty="0"/>
              <a:t>) that also lives in us-west-2.  And you’ll see those are different domains because the host name is different (because of the different bucket names).  And then (</a:t>
            </a:r>
            <a:r>
              <a:rPr lang="en-US" b="1" dirty="0"/>
              <a:t>click</a:t>
            </a:r>
            <a:r>
              <a:rPr lang="en-US" dirty="0"/>
              <a:t>) in-between, we have our browser.  Let’s walk through how this works.</a:t>
            </a:r>
          </a:p>
          <a:p>
            <a:endParaRPr lang="en-US" dirty="0"/>
          </a:p>
          <a:p>
            <a:r>
              <a:rPr lang="en-US" dirty="0"/>
              <a:t>(</a:t>
            </a:r>
            <a:r>
              <a:rPr lang="en-US" b="1" dirty="0"/>
              <a:t>click</a:t>
            </a:r>
            <a:r>
              <a:rPr lang="en-US" dirty="0"/>
              <a:t>) From the browser, we’re going to navigate to the index.html page that lives in bucket1.  And that page uses a cat picture—cat.jpg—that lives on bucket2.  </a:t>
            </a:r>
          </a:p>
          <a:p>
            <a:endParaRPr lang="en-US" dirty="0"/>
          </a:p>
          <a:p>
            <a:r>
              <a:rPr lang="en-US" dirty="0"/>
              <a:t>(</a:t>
            </a:r>
            <a:r>
              <a:rPr lang="en-US" b="1" dirty="0"/>
              <a:t>click</a:t>
            </a:r>
            <a:r>
              <a:rPr lang="en-US" dirty="0"/>
              <a:t>) So the browser makes a request to bucket2, and says, “hey, bucket2, bucket1—the origin—is trying to make a request.  Do you allow that?”</a:t>
            </a:r>
          </a:p>
          <a:p>
            <a:endParaRPr lang="en-US" dirty="0"/>
          </a:p>
          <a:p>
            <a:r>
              <a:rPr lang="en-US" dirty="0"/>
              <a:t>(</a:t>
            </a:r>
            <a:r>
              <a:rPr lang="en-US" b="1" dirty="0"/>
              <a:t>click</a:t>
            </a:r>
            <a:r>
              <a:rPr lang="en-US" dirty="0"/>
              <a:t>) Bucket2 will send back two things in the header: Access-Control-Allow-Origin—this says, I’m allowing requests from the origin listed here, which is bucket one.  And then the TYPE of methods that are allowed—whether it’s GET, PUT, POST, DELETE, whatever it is.  In this case, we’re just saying GET since we’re retrieving a static image of cat.jpg.  </a:t>
            </a:r>
          </a:p>
          <a:p>
            <a:endParaRPr lang="en-US"/>
          </a:p>
          <a:p>
            <a:endParaRPr lang="en-US"/>
          </a:p>
          <a:p>
            <a:endParaRPr lang="en-US"/>
          </a:p>
          <a:p>
            <a:r>
              <a:rPr lang="en-US"/>
              <a:t>https://www.stackhawk.com/blog/what-is-cors/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49</a:t>
            </a:fld>
            <a:endParaRPr lang="en-US"/>
          </a:p>
        </p:txBody>
      </p:sp>
    </p:spTree>
    <p:extLst>
      <p:ext uri="{BB962C8B-B14F-4D97-AF65-F5344CB8AC3E}">
        <p14:creationId xmlns:p14="http://schemas.microsoft.com/office/powerpoint/2010/main" val="180299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briefly about naming and architecture in S3.  An S3 bucket exists within a single region in AWS, but the name of it has to be globally unique—meaning unique across all AWS accounts for all AWS customers, not just your accounts.</a:t>
            </a:r>
          </a:p>
          <a:p>
            <a:endParaRPr lang="en-US" dirty="0"/>
          </a:p>
          <a:p>
            <a:r>
              <a:rPr lang="en-US" dirty="0"/>
              <a:t>If you (</a:t>
            </a:r>
            <a:r>
              <a:rPr lang="en-US" b="1" dirty="0"/>
              <a:t>click</a:t>
            </a:r>
            <a:r>
              <a:rPr lang="en-US" dirty="0"/>
              <a:t>) try a generic name like my-test-bucket, you’ll certainly find that it’s already taken.  So you’ll usually want to use a naming convention that’s specific to your company, or add some date or versioning info, something like that, to make it unique.</a:t>
            </a:r>
          </a:p>
        </p:txBody>
      </p:sp>
      <p:sp>
        <p:nvSpPr>
          <p:cNvPr id="4" name="Slide Number Placeholder 3"/>
          <p:cNvSpPr>
            <a:spLocks noGrp="1"/>
          </p:cNvSpPr>
          <p:nvPr>
            <p:ph type="sldNum" sz="quarter" idx="5"/>
          </p:nvPr>
        </p:nvSpPr>
        <p:spPr/>
        <p:txBody>
          <a:bodyPr/>
          <a:lstStyle/>
          <a:p>
            <a:fld id="{0C252EC1-BBF4-4B78-8366-A02C4FFA1F92}" type="slidenum">
              <a:rPr lang="en-US" smtClean="0"/>
              <a:t>5</a:t>
            </a:fld>
            <a:endParaRPr lang="en-US"/>
          </a:p>
        </p:txBody>
      </p:sp>
    </p:spTree>
    <p:extLst>
      <p:ext uri="{BB962C8B-B14F-4D97-AF65-F5344CB8AC3E}">
        <p14:creationId xmlns:p14="http://schemas.microsoft.com/office/powerpoint/2010/main" val="2963911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an important point to make here, and you might be tested on this on the exam.  Access must be granted FROM the cross-origin server.  So on bucket2, we say, yes, bucket1 is allowed to make requests and interact with us. </a:t>
            </a:r>
          </a:p>
          <a:p>
            <a:endParaRPr lang="en-US" dirty="0"/>
          </a:p>
          <a:p>
            <a:r>
              <a:rPr lang="en-US" dirty="0"/>
              <a:t>And hopefully this intuitively makes sense.  You wouldn’t want bucket1 to be able to grant itself access to any random server—oh, I want access to bucket3 and bucket4 and whatever else.  The destination server—bucket2 in our case—should have to explicitly grant access to the resources that live on it.</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50</a:t>
            </a:fld>
            <a:endParaRPr lang="en-US"/>
          </a:p>
        </p:txBody>
      </p:sp>
    </p:spTree>
    <p:extLst>
      <p:ext uri="{BB962C8B-B14F-4D97-AF65-F5344CB8AC3E}">
        <p14:creationId xmlns:p14="http://schemas.microsoft.com/office/powerpoint/2010/main" val="33764082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So once we’ve said, yes, bucket1 is allowed to access resources on bucket2, then the browser will send the GET request for cat.jpg.</a:t>
            </a:r>
          </a:p>
          <a:p>
            <a:endParaRPr lang="en-US" dirty="0"/>
          </a:p>
          <a:p>
            <a:r>
              <a:rPr lang="en-US" dirty="0"/>
              <a:t>(</a:t>
            </a:r>
            <a:r>
              <a:rPr lang="en-US" b="1" dirty="0"/>
              <a:t>click</a:t>
            </a:r>
            <a:r>
              <a:rPr lang="en-US" dirty="0"/>
              <a:t>) bucket2 will then return the cat.jpg image and it will display on the index.html page that we initially requested.</a:t>
            </a:r>
          </a:p>
          <a:p>
            <a:endParaRPr lang="en-US" dirty="0"/>
          </a:p>
          <a:p>
            <a:endParaRPr lang="en-US" dirty="0"/>
          </a:p>
          <a:p>
            <a:r>
              <a:rPr lang="en-US" dirty="0"/>
              <a:t>Now, I won’t do a full demo of this, but I do want to quickly show you in the browser how you would set this up.</a:t>
            </a:r>
          </a:p>
          <a:p>
            <a:endParaRPr lang="en-US" dirty="0"/>
          </a:p>
          <a:p>
            <a:r>
              <a:rPr lang="en-US" dirty="0"/>
              <a:t>Go to S3 </a:t>
            </a:r>
            <a:r>
              <a:rPr lang="en-US" dirty="0" err="1"/>
              <a:t>bucket</a:t>
            </a:r>
            <a:r>
              <a:rPr lang="en-US" dirty="0" err="1">
                <a:sym typeface="Wingdings" panose="05000000000000000000" pitchFamily="2" charset="2"/>
              </a:rPr>
              <a:t>PermissionsCORSEdit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You’ll enter the JSON code here.  Do </a:t>
            </a:r>
            <a:r>
              <a:rPr lang="en-US" b="1" dirty="0">
                <a:sym typeface="Wingdings" panose="05000000000000000000" pitchFamily="2" charset="2"/>
              </a:rPr>
              <a:t>learn </a:t>
            </a:r>
            <a:r>
              <a:rPr lang="en-US" b="1" dirty="0" err="1">
                <a:sym typeface="Wingdings" panose="05000000000000000000" pitchFamily="2" charset="2"/>
              </a:rPr>
              <a:t>moreexpand</a:t>
            </a:r>
            <a:r>
              <a:rPr lang="en-US" b="1" dirty="0">
                <a:sym typeface="Wingdings" panose="05000000000000000000" pitchFamily="2" charset="2"/>
              </a:rPr>
              <a:t> S3 </a:t>
            </a:r>
            <a:r>
              <a:rPr lang="en-US" b="1" dirty="0" err="1">
                <a:sym typeface="Wingdings" panose="05000000000000000000" pitchFamily="2" charset="2"/>
              </a:rPr>
              <a:t>consolelink</a:t>
            </a:r>
            <a:r>
              <a:rPr lang="en-US" b="1" dirty="0">
                <a:sym typeface="Wingdings" panose="05000000000000000000" pitchFamily="2" charset="2"/>
              </a:rPr>
              <a:t> to </a:t>
            </a:r>
            <a:r>
              <a:rPr lang="en-US" b="1" dirty="0" err="1">
                <a:sym typeface="Wingdings" panose="05000000000000000000" pitchFamily="2" charset="2"/>
              </a:rPr>
              <a:t>CORS</a:t>
            </a:r>
            <a:r>
              <a:rPr lang="en-US" b="1" dirty="0">
                <a:sym typeface="Wingdings" panose="05000000000000000000" pitchFamily="2" charset="2"/>
              </a:rPr>
              <a:t> configuration—here’s an example.</a:t>
            </a:r>
            <a:endParaRPr lang="en-US" dirty="0"/>
          </a:p>
          <a:p>
            <a:endParaRPr lang="en-US" dirty="0"/>
          </a:p>
          <a:p>
            <a:r>
              <a:rPr lang="en-US" dirty="0"/>
              <a:t>For purposes of the exam, if you understand conceptually what we covered in the slides, you should be good.  But feel free to explore more here in the Console if you want to deep dive on this.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51</a:t>
            </a:fld>
            <a:endParaRPr lang="en-US"/>
          </a:p>
        </p:txBody>
      </p:sp>
    </p:spTree>
    <p:extLst>
      <p:ext uri="{BB962C8B-B14F-4D97-AF65-F5344CB8AC3E}">
        <p14:creationId xmlns:p14="http://schemas.microsoft.com/office/powerpoint/2010/main" val="1032719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m7-16 </a:t>
            </a:r>
            <a:r>
              <a:rPr lang="en-US" sz="1200" b="1" dirty="0"/>
              <a:t>= “Elastic File System (</a:t>
            </a:r>
            <a:r>
              <a:rPr lang="en-US" sz="1200" b="1" dirty="0" err="1"/>
              <a:t>EFS</a:t>
            </a:r>
            <a:r>
              <a:rPr lang="en-US" sz="1200" b="1" dirty="0"/>
              <a:t>) Overview</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t>Now let’s move on to Elastic File System, or </a:t>
            </a:r>
            <a:r>
              <a:rPr lang="en-US" dirty="0" err="1"/>
              <a:t>EFS</a:t>
            </a:r>
            <a:r>
              <a:rPr lang="en-US" dirty="0"/>
              <a:t>.  And this slide will kind of be a comparison of this vs. Elastic Block Store, or EBS, because they might seem similar.  And you’ll likely get questions on the exam that get at the differences, so I’ll call those out here.</a:t>
            </a:r>
          </a:p>
          <a:p>
            <a:endParaRPr lang="en-US" dirty="0"/>
          </a:p>
          <a:p>
            <a:r>
              <a:rPr lang="en-US" dirty="0" err="1"/>
              <a:t>EFS</a:t>
            </a:r>
            <a:r>
              <a:rPr lang="en-US" dirty="0"/>
              <a:t> is ALSO used as storage, but in this case, it can be used for EC2 instances and a lot of other things—like containers, Lambda functions, and even on-premises servers.</a:t>
            </a:r>
          </a:p>
          <a:p>
            <a:endParaRPr lang="en-US" dirty="0"/>
          </a:p>
          <a:p>
            <a:r>
              <a:rPr lang="en-US" dirty="0"/>
              <a:t>And it can be used by multiple things at a time—maybe you have 50 EC2 instances mounted on it plus 10 Lambda functions using it—that kind of thing.  Whereas with EBS, it could only be attached to 1 instance at a time.</a:t>
            </a:r>
          </a:p>
          <a:p>
            <a:endParaRPr lang="en-US" dirty="0"/>
          </a:p>
          <a:p>
            <a:r>
              <a:rPr lang="en-US" dirty="0"/>
              <a:t>Also a key differentiator is that it can be used across multiple availability zones, not just one like EBS.</a:t>
            </a:r>
          </a:p>
          <a:p>
            <a:endParaRPr lang="en-US" dirty="0"/>
          </a:p>
          <a:p>
            <a:r>
              <a:rPr lang="en-US" dirty="0"/>
              <a:t>And another big selling point here is that you only pay for the storage you use.  In other words, if you store 20 GB of video files, you’ll only be charged for 20 GB, and that grows and shrinks as the files grow and shrink.  With EBS, you have to kind of guess up front—oh, I need 100GB, and then you pay for that 100GB even if you only end up using 20 of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8478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scenario is something like this.  In one availability zone—us-west-2a, you have three instances, two containers and a lambda function that need to use the file system.  And then in a second availability zone—us-west-2b, you have two instances and a container.  Well, that all works.  All of these things can mount the file system through what are called mount targets, and access the files.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4623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show you the UI for how to do that from an EC2 instance.  When you’re creating a new instance, there’s the section (</a:t>
            </a:r>
            <a:r>
              <a:rPr lang="en-US" b="1" dirty="0"/>
              <a:t>click</a:t>
            </a:r>
            <a:r>
              <a:rPr lang="en-US" dirty="0"/>
              <a:t>) for EBS volumes—again, the hard drives, basically.</a:t>
            </a:r>
          </a:p>
          <a:p>
            <a:endParaRPr lang="en-US" dirty="0"/>
          </a:p>
          <a:p>
            <a:r>
              <a:rPr lang="en-US" dirty="0"/>
              <a:t>(</a:t>
            </a:r>
            <a:r>
              <a:rPr lang="en-US" b="1" dirty="0"/>
              <a:t>click</a:t>
            </a:r>
            <a:r>
              <a:rPr lang="en-US" dirty="0"/>
              <a:t>)</a:t>
            </a:r>
            <a:r>
              <a:rPr lang="en-US" b="1" dirty="0"/>
              <a:t> </a:t>
            </a:r>
            <a:r>
              <a:rPr lang="en-US" dirty="0"/>
              <a:t>And then just below that on the page is where you’d select the file system that you want to use with the instance—</a:t>
            </a:r>
            <a:r>
              <a:rPr lang="en-US" dirty="0" err="1"/>
              <a:t>EFS</a:t>
            </a:r>
            <a:r>
              <a:rPr lang="en-US" dirty="0"/>
              <a:t> or </a:t>
            </a:r>
            <a:r>
              <a:rPr lang="en-US" dirty="0" err="1"/>
              <a:t>FSx</a:t>
            </a:r>
            <a:r>
              <a:rPr lang="en-US" dirty="0"/>
              <a:t>, which we’ll talk about a little later too.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079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discussion about S3, we saw there were many different storage classes—standard, infrequent access and so on.  Well, guess what?  </a:t>
            </a:r>
            <a:r>
              <a:rPr lang="en-US" dirty="0" err="1"/>
              <a:t>EFS</a:t>
            </a:r>
            <a:r>
              <a:rPr lang="en-US" dirty="0"/>
              <a:t> has storage classes too!</a:t>
            </a:r>
          </a:p>
          <a:p>
            <a:endParaRPr lang="en-US" dirty="0"/>
          </a:p>
          <a:p>
            <a:r>
              <a:rPr lang="en-US" dirty="0" err="1"/>
              <a:t>EFS</a:t>
            </a:r>
            <a:r>
              <a:rPr lang="en-US" dirty="0"/>
              <a:t> Standard: the default, for frequently accessed data, and it’s highly available across 3 or more </a:t>
            </a:r>
            <a:r>
              <a:rPr lang="en-US" dirty="0" err="1"/>
              <a:t>Azs</a:t>
            </a:r>
            <a:endParaRPr lang="en-US" dirty="0"/>
          </a:p>
          <a:p>
            <a:r>
              <a:rPr lang="en-US" dirty="0" err="1"/>
              <a:t>EFS</a:t>
            </a:r>
            <a:r>
              <a:rPr lang="en-US" dirty="0"/>
              <a:t> Standard-IA: infrequent access</a:t>
            </a:r>
          </a:p>
          <a:p>
            <a:r>
              <a:rPr lang="en-US" dirty="0" err="1"/>
              <a:t>EFS</a:t>
            </a:r>
            <a:r>
              <a:rPr lang="en-US" dirty="0"/>
              <a:t> One Zone: frequent access, but non-critical, only 1 AZ (not highly available)</a:t>
            </a:r>
          </a:p>
          <a:p>
            <a:r>
              <a:rPr lang="en-US" dirty="0" err="1"/>
              <a:t>EFS</a:t>
            </a:r>
            <a:r>
              <a:rPr lang="en-US" dirty="0"/>
              <a:t> One Zone-IA: long-lived, infrequent access, 1 AZ only</a:t>
            </a:r>
          </a:p>
          <a:p>
            <a:endParaRPr lang="en-US" dirty="0"/>
          </a:p>
          <a:p>
            <a:r>
              <a:rPr lang="en-US" dirty="0"/>
              <a:t>If you’re pretty comfortable with the S3 storage class concepts, the same applies here.  Standard will be the most expensive, but the most available and durable, and then the others will be less expensive, but on some, you’re giving up things like the extra availability zones for high availability.</a:t>
            </a:r>
          </a:p>
          <a:p>
            <a:endParaRPr lang="en-US" dirty="0"/>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https://docs.aws.amazon.com/efs/latest/ug/storage-classes.html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0365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m7-17 </a:t>
            </a:r>
            <a:r>
              <a:rPr lang="en-US" sz="1200" b="1" dirty="0"/>
              <a:t>= “Amazon </a:t>
            </a:r>
            <a:r>
              <a:rPr lang="en-US" sz="1200" b="1" dirty="0" err="1"/>
              <a:t>FSx</a:t>
            </a:r>
            <a:r>
              <a:rPr lang="en-US" sz="1200" b="1" dirty="0"/>
              <a:t>”</a:t>
            </a:r>
            <a:endParaRPr lang="en-US" dirty="0"/>
          </a:p>
          <a:p>
            <a:endParaRPr lang="en-US" dirty="0"/>
          </a:p>
          <a:p>
            <a:r>
              <a:rPr lang="en-US" dirty="0"/>
              <a:t>So we’ve seen Elastic File System, or </a:t>
            </a:r>
            <a:r>
              <a:rPr lang="en-US" dirty="0" err="1"/>
              <a:t>EFS</a:t>
            </a:r>
            <a:r>
              <a:rPr lang="en-US" dirty="0"/>
              <a:t>—but wait, there’s more!  There’s Amazon </a:t>
            </a:r>
            <a:r>
              <a:rPr lang="en-US" dirty="0" err="1"/>
              <a:t>FSx</a:t>
            </a:r>
            <a:r>
              <a:rPr lang="en-US" dirty="0"/>
              <a:t>—so if you see this on the exam, the FS should clue you in to think of a file system.</a:t>
            </a:r>
          </a:p>
          <a:p>
            <a:endParaRPr lang="en-US" dirty="0"/>
          </a:p>
          <a:p>
            <a:r>
              <a:rPr lang="en-US" dirty="0"/>
              <a:t>This is a fully-managed service for third-party systems.  So maybe you don’t want to use the native </a:t>
            </a:r>
            <a:r>
              <a:rPr lang="en-US" dirty="0" err="1"/>
              <a:t>EFS</a:t>
            </a:r>
            <a:r>
              <a:rPr lang="en-US" dirty="0"/>
              <a:t> system that you get with AWS, but you want something like a Windows File Server for the Microsoft-specific features you get.  With this, you get all the benefits of the cloud, like replication, high availability and so on, but also those features specific to the third-party vendor (in the case of Microsoft, integration with Active Directory and so on.</a:t>
            </a:r>
          </a:p>
          <a:p>
            <a:endParaRPr lang="en-US" dirty="0"/>
          </a:p>
          <a:p>
            <a:r>
              <a:rPr lang="en-US" dirty="0"/>
              <a:t>There are actually four (show </a:t>
            </a:r>
            <a:r>
              <a:rPr lang="en-US" b="1" dirty="0"/>
              <a:t>https://aws.amazon.com/fsx</a:t>
            </a:r>
            <a:r>
              <a:rPr lang="en-US" dirty="0"/>
              <a:t>/) different flavors available—you’ll see them listed here, but for the exam, it’s very likely you’ll only be asked about the last two (</a:t>
            </a:r>
            <a:r>
              <a:rPr lang="en-US" b="1" dirty="0"/>
              <a:t>back to the slides</a:t>
            </a:r>
            <a:r>
              <a:rPr lang="en-US" dirty="0"/>
              <a:t>).</a:t>
            </a:r>
          </a:p>
          <a:p>
            <a:endParaRPr lang="en-US" dirty="0"/>
          </a:p>
          <a:p>
            <a:r>
              <a:rPr lang="en-US" dirty="0" err="1"/>
              <a:t>FSx</a:t>
            </a:r>
            <a:r>
              <a:rPr lang="en-US" dirty="0"/>
              <a:t> for Windows File Server—this is built on Windows Server, so if you’re working in the Microsoft ecosystem, this might be something you want for tighter integration with the rest of your technology.</a:t>
            </a:r>
          </a:p>
          <a:p>
            <a:endParaRPr lang="en-US" dirty="0"/>
          </a:p>
          <a:p>
            <a:r>
              <a:rPr lang="en-US" dirty="0"/>
              <a:t>And then </a:t>
            </a:r>
            <a:r>
              <a:rPr lang="en-US" dirty="0" err="1"/>
              <a:t>FSx</a:t>
            </a:r>
            <a:r>
              <a:rPr lang="en-US" dirty="0"/>
              <a:t> for </a:t>
            </a:r>
            <a:r>
              <a:rPr lang="en-US" dirty="0" err="1"/>
              <a:t>Lustre</a:t>
            </a:r>
            <a:r>
              <a:rPr lang="en-US" dirty="0"/>
              <a:t>, this works with most of the Linux </a:t>
            </a:r>
            <a:r>
              <a:rPr lang="en-US" dirty="0" err="1"/>
              <a:t>AMIs</a:t>
            </a:r>
            <a:r>
              <a:rPr lang="en-US" dirty="0"/>
              <a:t>, and is really for use cases where you need a high-performance, high-throughput file system.  On the exam, if you get a question about a file system that’s high-performance, you want to think </a:t>
            </a:r>
            <a:r>
              <a:rPr lang="en-US" dirty="0" err="1"/>
              <a:t>Lustre</a:t>
            </a:r>
            <a:r>
              <a:rPr lang="en-US" dirty="0"/>
              <a:t>.</a:t>
            </a:r>
          </a:p>
          <a:p>
            <a:endParaRPr lang="en-US"/>
          </a:p>
          <a:p>
            <a:endParaRPr lang="en-US"/>
          </a:p>
          <a:p>
            <a:endParaRPr lang="en-US"/>
          </a:p>
          <a:p>
            <a:endParaRPr lang="en-US"/>
          </a:p>
          <a:p>
            <a:r>
              <a:rPr lang="en-US"/>
              <a:t>https://digitalcloud.training/certification-training/aws-solutions-architect-associate/storage/amazon-fsx/</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4202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m7-17 </a:t>
            </a:r>
            <a:r>
              <a:rPr lang="en-US" sz="1200" b="1" dirty="0"/>
              <a:t>= “Storage Gateway</a:t>
            </a:r>
            <a:r>
              <a:rPr lang="en-US" b="1" dirty="0"/>
              <a:t>”</a:t>
            </a:r>
          </a:p>
          <a:p>
            <a:endParaRPr lang="en-US" dirty="0"/>
          </a:p>
          <a:p>
            <a:endParaRPr lang="en-US" dirty="0"/>
          </a:p>
          <a:p>
            <a:r>
              <a:rPr lang="en-US" dirty="0"/>
              <a:t>Okay.  We’ve seen how S3 works, and how it’s a scalable, inexpensive object storage option in AWS.  And we’ve also seen that EBS can be used for storage attached to an EC2 instance.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3530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Which is great if you have other things in AWS that need to use it—say some EC2 instances, Lambda functions and what have you.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302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But what if you have a hybrid architecture where some of your things are in AWS and some are still on-premises?  Maybe there are regulatory or compliance reasons for this, or maybe you’re in the middle of a long migration and some things are on-prem for whatever length of time until you can get them to the cloud?  How do you access these cloud storage services from on-premises?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1961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access S3 buckets through a browser using a URL like the one shown on top here.</a:t>
            </a:r>
          </a:p>
          <a:p>
            <a:endParaRPr lang="en-US" dirty="0"/>
          </a:p>
          <a:p>
            <a:r>
              <a:rPr lang="en-US" dirty="0"/>
              <a:t>Or for programmatic access, where you need to reference an S3 bucket in code, you’ll use a format like the bottom line, starting with S3-colon.</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6</a:t>
            </a:fld>
            <a:endParaRPr lang="en-US"/>
          </a:p>
        </p:txBody>
      </p:sp>
    </p:spTree>
    <p:extLst>
      <p:ext uri="{BB962C8B-B14F-4D97-AF65-F5344CB8AC3E}">
        <p14:creationId xmlns:p14="http://schemas.microsoft.com/office/powerpoint/2010/main" val="13308753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Well, you need some kind of a gateway, and that’ll be called the AWS Storage Gateway.  This lets you have virtually unlimited storage in the cloud—in S3—for your on-premises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might be for backup-and-restore scenarios or just for different kinds of storage options.  But it offers (</a:t>
            </a:r>
            <a:r>
              <a:rPr lang="en-US" b="1" dirty="0"/>
              <a:t>click</a:t>
            </a:r>
            <a:r>
              <a:rPr lang="en-US" b="0" dirty="0"/>
              <a:t>) virtually unlimited storage in the cloud from on-premises.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6715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different types of storage in Storage Gateway, and you might get questions on the exam that test whether you understand the difference.</a:t>
            </a:r>
          </a:p>
          <a:p>
            <a:endParaRPr lang="en-US" dirty="0"/>
          </a:p>
          <a:p>
            <a:r>
              <a:rPr lang="en-US" dirty="0"/>
              <a:t>Starting with File Gateway.  Just like it sounds, this is a place to store and share files.  So I create a new Word document called MyDoc.docx, and I use this file storage.  Then Blake can come and edit that same document or add new documents and what have you.  And if you see NFS or SMB referenced on the exam, then you want to be thinking about File Gateway.</a:t>
            </a:r>
          </a:p>
          <a:p>
            <a:endParaRPr lang="en-US" dirty="0"/>
          </a:p>
          <a:p>
            <a:r>
              <a:rPr lang="en-US" dirty="0"/>
              <a:t>Then we have Tape gateway—and this is all about backups.  Remember back in the old days—and even still today—we had physical tapes that we’d used to back up servers.  Tape Gateway is essentially storing the contents of those tapes into S3 or S3 Glacier.</a:t>
            </a:r>
          </a:p>
          <a:p>
            <a:endParaRPr lang="en-US" dirty="0"/>
          </a:p>
          <a:p>
            <a:r>
              <a:rPr lang="en-US" dirty="0"/>
              <a:t>And then Volume Gateway.  This one can be a little confusing because there are two different flavors here—stored and cached.  With stored, all your data is stored on-prem, and that’s also where folks would be accessing it.  So everything is local, on-premises.  But then there’s also data going up to the cloud, but that data is only for backup purposes.  It’s not being actively accessed and worked on.  The data that people are working with is STORED on-premises.  This is kind of similar to your phone.  You back up photos and texts and so on to the cloud, but for day-to-day use, all of your data is local on your phone and that’s what you’re working with.</a:t>
            </a:r>
          </a:p>
          <a:p>
            <a:endParaRPr lang="en-US" dirty="0"/>
          </a:p>
          <a:p>
            <a:r>
              <a:rPr lang="en-US" dirty="0"/>
              <a:t>That’s in contrast to cached volumes.  Here, your data IS all stored in the cloud, in S3.  And the only thing that’s on-premises is the frequently-accessed stuff, and it’s cached on-prem.  And an analogy here is a Chromebook, which doesn’t really have much storage space on the local hard drive.  Instead, you’re working with apps that are hosted in the cloud—Google Docs, Gmail, YouTube and so on.  And then if you see any reference to iSCSI (Internet Small Computer System Interface) on the exam, then Volume Gateway is probably what you want.</a:t>
            </a:r>
          </a:p>
          <a:p>
            <a:endParaRPr lang="en-US"/>
          </a:p>
          <a:p>
            <a:endParaRPr lang="en-US"/>
          </a:p>
          <a:p>
            <a:endParaRPr lang="en-US"/>
          </a:p>
          <a:p>
            <a:endParaRPr lang="en-US"/>
          </a:p>
          <a:p>
            <a:endParaRPr lang="en-US"/>
          </a:p>
          <a:p>
            <a:r>
              <a:rPr lang="en-US" b="0" i="0">
                <a:solidFill>
                  <a:srgbClr val="333333"/>
                </a:solidFill>
                <a:effectLst/>
                <a:latin typeface="hero-new"/>
              </a:rPr>
              <a:t>iSCSI (Internet Small Computer System Interface)</a:t>
            </a:r>
            <a:endParaRPr lang="en-US"/>
          </a:p>
          <a:p>
            <a:r>
              <a:rPr lang="en-US"/>
              <a:t>https://turbofuture.com/computers/aws-storage-gateway-cloud-storage-service-made-easy</a:t>
            </a:r>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61</a:t>
            </a:fld>
            <a:endParaRPr lang="en-US"/>
          </a:p>
        </p:txBody>
      </p:sp>
    </p:spTree>
    <p:extLst>
      <p:ext uri="{BB962C8B-B14F-4D97-AF65-F5344CB8AC3E}">
        <p14:creationId xmlns:p14="http://schemas.microsoft.com/office/powerpoint/2010/main" val="30414191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m7-19 </a:t>
            </a:r>
            <a:r>
              <a:rPr lang="en-US" sz="1200" b="1" dirty="0"/>
              <a:t>= “Snow Family of Products</a:t>
            </a:r>
            <a:r>
              <a:rPr lang="en-US" b="1" dirty="0"/>
              <a:t>” – re-use m4-44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r>
              <a:rPr lang="en-US" dirty="0"/>
              <a:t>As you know, the world runs on (</a:t>
            </a:r>
            <a:r>
              <a:rPr lang="en-US" b="1" dirty="0"/>
              <a:t>click</a:t>
            </a:r>
            <a:r>
              <a:rPr lang="en-US" dirty="0"/>
              <a:t>) data today.  Lots and lots of data.  And everything we’ve talked about so far sort of assumes that you’re uploading and downloading over the internet or some other kind of digital connection.</a:t>
            </a:r>
          </a:p>
          <a:p>
            <a:endParaRPr lang="en-US" dirty="0"/>
          </a:p>
          <a:p>
            <a:r>
              <a:rPr lang="en-US" dirty="0"/>
              <a:t>But there are times when you have SO much data—we’re talking terabytes and petabytes—where it’s just not practical to do it that way.  It would be too slow or too expensive.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6483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you’re migrating an entire on-premises data center or you need to back up or restore a massive amount of data.</a:t>
            </a:r>
          </a:p>
          <a:p>
            <a:endParaRPr lang="en-US" dirty="0"/>
          </a:p>
          <a:p>
            <a:r>
              <a:rPr lang="en-US" dirty="0"/>
              <a:t>Or maybe you’re doing compute or storage at the edge.  And if you’re not familiar with that term, it’s basically a location where you have limited internet—maybe on a plane or a ship or in a remote area of a developing country where you’re doing research.  You need to be able to store that data until you can get it to a location where you have connectivity.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2949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the AWS Snow family of products come in.  These are actual physical storage devices that hold massive amounts of data, and they can shipped (or driven) to you and then shipped back to Amazon to physically plug in and transfer your data.</a:t>
            </a:r>
          </a:p>
          <a:p>
            <a:endParaRPr lang="en-US" dirty="0"/>
          </a:p>
          <a:p>
            <a:r>
              <a:rPr lang="en-US" dirty="0"/>
              <a:t>And the way I remember them is to compare them to the size of the “snow” things they’re named after.  (</a:t>
            </a:r>
            <a:r>
              <a:rPr lang="en-US" b="1" dirty="0"/>
              <a:t>click</a:t>
            </a:r>
            <a:r>
              <a:rPr lang="en-US" dirty="0"/>
              <a:t>) A </a:t>
            </a:r>
            <a:r>
              <a:rPr lang="en-US" dirty="0" err="1"/>
              <a:t>snowcone</a:t>
            </a:r>
            <a:r>
              <a:rPr lang="en-US" dirty="0"/>
              <a:t> is the smallest, then the snowball (</a:t>
            </a:r>
            <a:r>
              <a:rPr lang="en-US" b="1" dirty="0"/>
              <a:t>click</a:t>
            </a:r>
            <a:r>
              <a:rPr lang="en-US" dirty="0"/>
              <a:t>)  (though this is a pretty large snowball that the girl has in this picture) and then the (</a:t>
            </a:r>
            <a:r>
              <a:rPr lang="en-US" b="1" dirty="0"/>
              <a:t>click</a:t>
            </a:r>
            <a:r>
              <a:rPr lang="en-US" dirty="0"/>
              <a:t>)  snowmobile is the largest of the group—and on the Amazon side is ACTUALLY a semi-truck that they send to your location to get your data.</a:t>
            </a:r>
          </a:p>
          <a:p>
            <a:endParaRPr lang="en-US" dirty="0"/>
          </a:p>
          <a:p>
            <a:r>
              <a:rPr lang="en-US" dirty="0"/>
              <a:t>If you go out to Amazon’s site: </a:t>
            </a:r>
            <a:r>
              <a:rPr lang="en-US" b="1" dirty="0"/>
              <a:t>https://aws.amazon.com/snow/</a:t>
            </a:r>
            <a:r>
              <a:rPr lang="en-US" dirty="0"/>
              <a:t> , you’ll see a feature comparison across the products, as well as the main usage scenario for them.  Now, for the exam, you’re not going to be tested on all the details here.  But if you get a question about needing to transfer massive amounts of data in a secure way, or it references physical storage devices, you want to think about the Snow family here.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3982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m7-20 </a:t>
            </a:r>
            <a:r>
              <a:rPr lang="en-US" b="1" dirty="0"/>
              <a:t>= “Important Points to Remember”</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8699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in general, I’d also recommend doing another close-up on this slide for S3 storage classes.  Make sure you understand the different use cases and why you’d use each of these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950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08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S3 stores things in a flat structure, meaning there aren’t really folders in S3, even though there’s a button to create a folder.  If you look behind the scenes, it’s really just emulating a folder hierarchy by using prefixes and delimiters.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7</a:t>
            </a:fld>
            <a:endParaRPr lang="en-US"/>
          </a:p>
        </p:txBody>
      </p:sp>
    </p:spTree>
    <p:extLst>
      <p:ext uri="{BB962C8B-B14F-4D97-AF65-F5344CB8AC3E}">
        <p14:creationId xmlns:p14="http://schemas.microsoft.com/office/powerpoint/2010/main" val="404722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if you see a URL like this, that’s not truly a folder. (</a:t>
            </a:r>
            <a:r>
              <a:rPr lang="en-US" b="1" dirty="0"/>
              <a:t>click, click</a:t>
            </a:r>
            <a:r>
              <a:rPr lang="en-US" dirty="0"/>
              <a:t>) It’s actually just that there are prefixes and delimiters used in the name of the file.</a:t>
            </a:r>
          </a:p>
          <a:p>
            <a:endParaRPr lang="en-US" dirty="0"/>
          </a:p>
          <a:p>
            <a:r>
              <a:rPr lang="en-US" dirty="0"/>
              <a:t>For some more examples (</a:t>
            </a:r>
            <a:r>
              <a:rPr lang="en-US" b="1" dirty="0"/>
              <a:t>click, click, click</a:t>
            </a:r>
            <a:r>
              <a:rPr lang="en-US" dirty="0"/>
              <a:t>), if you want to store images and create a “folder” for them, while you can create that folder in the UI, behind the scenes, that folder is basically part of the file names—so images/cat.jpg and images/dog.jpg.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8</a:t>
            </a:fld>
            <a:endParaRPr lang="en-US"/>
          </a:p>
        </p:txBody>
      </p:sp>
    </p:spTree>
    <p:extLst>
      <p:ext uri="{BB962C8B-B14F-4D97-AF65-F5344CB8AC3E}">
        <p14:creationId xmlns:p14="http://schemas.microsoft.com/office/powerpoint/2010/main" val="527963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size limits for S3.  For a single object, the limit is 5 TB.  Meaning if it’s larger than 5 TB, it can’t live in S3.</a:t>
            </a:r>
          </a:p>
          <a:p>
            <a:endParaRPr lang="en-US" dirty="0"/>
          </a:p>
          <a:p>
            <a:r>
              <a:rPr lang="en-US" dirty="0"/>
              <a:t>And then for a single PUT—in other words—to upload a single object, it can’t be larger than 5 GB.  And in general for large objects, say, over 100 MB, it’s recommended that you use a feature called Multipart Upload, which basically splits the upload into multiple parts so that the whole thing can be successfully uploaded without failure.</a:t>
            </a:r>
          </a:p>
        </p:txBody>
      </p:sp>
      <p:sp>
        <p:nvSpPr>
          <p:cNvPr id="4" name="Slide Number Placeholder 3"/>
          <p:cNvSpPr>
            <a:spLocks noGrp="1"/>
          </p:cNvSpPr>
          <p:nvPr>
            <p:ph type="sldNum" sz="quarter" idx="5"/>
          </p:nvPr>
        </p:nvSpPr>
        <p:spPr/>
        <p:txBody>
          <a:bodyPr/>
          <a:lstStyle/>
          <a:p>
            <a:fld id="{0C252EC1-BBF4-4B78-8366-A02C4FFA1F92}" type="slidenum">
              <a:rPr lang="en-US" smtClean="0"/>
              <a:t>9</a:t>
            </a:fld>
            <a:endParaRPr lang="en-US"/>
          </a:p>
        </p:txBody>
      </p:sp>
    </p:spTree>
    <p:extLst>
      <p:ext uri="{BB962C8B-B14F-4D97-AF65-F5344CB8AC3E}">
        <p14:creationId xmlns:p14="http://schemas.microsoft.com/office/powerpoint/2010/main" val="87236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3938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9230339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6.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70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29.jp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28.jp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9.jpg"/><Relationship Id="rId4" Type="http://schemas.openxmlformats.org/officeDocument/2006/relationships/image" Target="../media/image28.jp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5.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Storage</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365889"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and Uploading to an S3 Bucket</a:t>
            </a:r>
          </a:p>
        </p:txBody>
      </p:sp>
      <p:pic>
        <p:nvPicPr>
          <p:cNvPr id="9" name="Picture 8" descr="A blue sign with white text&#10;&#10;Description automatically generated with medium confidence">
            <a:extLst>
              <a:ext uri="{FF2B5EF4-FFF2-40B4-BE49-F238E27FC236}">
                <a16:creationId xmlns:a16="http://schemas.microsoft.com/office/drawing/2014/main" id="{186DB2F7-B225-4069-0079-B7443FF17F83}"/>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4119228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B65526-5996-B953-281C-F32F8FA979F1}"/>
              </a:ext>
            </a:extLst>
          </p:cNvPr>
          <p:cNvSpPr>
            <a:spLocks noGrp="1"/>
          </p:cNvSpPr>
          <p:nvPr>
            <p:ph type="title"/>
          </p:nvPr>
        </p:nvSpPr>
        <p:spPr/>
        <p:txBody>
          <a:bodyPr/>
          <a:lstStyle/>
          <a:p>
            <a:r>
              <a:rPr lang="en-US" dirty="0"/>
              <a:t>Durability and Availability</a:t>
            </a:r>
          </a:p>
        </p:txBody>
      </p:sp>
      <p:graphicFrame>
        <p:nvGraphicFramePr>
          <p:cNvPr id="5" name="Table 3">
            <a:extLst>
              <a:ext uri="{FF2B5EF4-FFF2-40B4-BE49-F238E27FC236}">
                <a16:creationId xmlns:a16="http://schemas.microsoft.com/office/drawing/2014/main" id="{154433B4-B17C-E3FB-3321-F13FF7B88324}"/>
              </a:ext>
            </a:extLst>
          </p:cNvPr>
          <p:cNvGraphicFramePr>
            <a:graphicFrameLocks noGrp="1"/>
          </p:cNvGraphicFramePr>
          <p:nvPr>
            <p:extLst>
              <p:ext uri="{D42A27DB-BD31-4B8C-83A1-F6EECF244321}">
                <p14:modId xmlns:p14="http://schemas.microsoft.com/office/powerpoint/2010/main" val="1920039330"/>
              </p:ext>
            </p:extLst>
          </p:nvPr>
        </p:nvGraphicFramePr>
        <p:xfrm>
          <a:off x="838200" y="1823253"/>
          <a:ext cx="10515599" cy="3566160"/>
        </p:xfrm>
        <a:graphic>
          <a:graphicData uri="http://schemas.openxmlformats.org/drawingml/2006/table">
            <a:tbl>
              <a:tblPr firstRow="1" bandRow="1">
                <a:tableStyleId>{073A0DAA-6AF3-43AB-8588-CEC1D06C72B9}</a:tableStyleId>
              </a:tblPr>
              <a:tblGrid>
                <a:gridCol w="2262809">
                  <a:extLst>
                    <a:ext uri="{9D8B030D-6E8A-4147-A177-3AD203B41FA5}">
                      <a16:colId xmlns:a16="http://schemas.microsoft.com/office/drawing/2014/main" val="379811754"/>
                    </a:ext>
                  </a:extLst>
                </a:gridCol>
                <a:gridCol w="2014330">
                  <a:extLst>
                    <a:ext uri="{9D8B030D-6E8A-4147-A177-3AD203B41FA5}">
                      <a16:colId xmlns:a16="http://schemas.microsoft.com/office/drawing/2014/main" val="681349526"/>
                    </a:ext>
                  </a:extLst>
                </a:gridCol>
                <a:gridCol w="2014331">
                  <a:extLst>
                    <a:ext uri="{9D8B030D-6E8A-4147-A177-3AD203B41FA5}">
                      <a16:colId xmlns:a16="http://schemas.microsoft.com/office/drawing/2014/main" val="1087726162"/>
                    </a:ext>
                  </a:extLst>
                </a:gridCol>
                <a:gridCol w="2001078">
                  <a:extLst>
                    <a:ext uri="{9D8B030D-6E8A-4147-A177-3AD203B41FA5}">
                      <a16:colId xmlns:a16="http://schemas.microsoft.com/office/drawing/2014/main" val="1694156847"/>
                    </a:ext>
                  </a:extLst>
                </a:gridCol>
                <a:gridCol w="2223051">
                  <a:extLst>
                    <a:ext uri="{9D8B030D-6E8A-4147-A177-3AD203B41FA5}">
                      <a16:colId xmlns:a16="http://schemas.microsoft.com/office/drawing/2014/main" val="3794219426"/>
                    </a:ext>
                  </a:extLst>
                </a:gridCol>
              </a:tblGrid>
              <a:tr h="370840">
                <a:tc>
                  <a:txBody>
                    <a:bodyPr/>
                    <a:lstStyle/>
                    <a:p>
                      <a:endParaRPr lang="en-US" sz="2400" b="1" dirty="0"/>
                    </a:p>
                  </a:txBody>
                  <a:tcPr/>
                </a:tc>
                <a:tc>
                  <a:txBody>
                    <a:bodyPr/>
                    <a:lstStyle/>
                    <a:p>
                      <a:r>
                        <a:rPr lang="en-US" sz="2400" b="1" dirty="0"/>
                        <a:t>S3 </a:t>
                      </a:r>
                      <a:br>
                        <a:rPr lang="en-US" sz="2400" b="1" dirty="0"/>
                      </a:br>
                      <a:r>
                        <a:rPr lang="en-US" sz="2400" b="1" dirty="0"/>
                        <a:t>Standard</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2400" b="1" dirty="0"/>
                        <a:t>S3 </a:t>
                      </a:r>
                      <a:br>
                        <a:rPr lang="en-US" sz="2400" b="1" dirty="0"/>
                      </a:br>
                      <a:r>
                        <a:rPr lang="en-US" sz="2400" b="1" dirty="0"/>
                        <a:t>Standard-IA</a:t>
                      </a:r>
                    </a:p>
                    <a:p>
                      <a:endParaRPr lang="en-US" sz="2400" b="1" dirty="0"/>
                    </a:p>
                  </a:txBody>
                  <a:tcPr/>
                </a:tc>
                <a:tc>
                  <a:txBody>
                    <a:bodyPr/>
                    <a:lstStyle/>
                    <a:p>
                      <a:r>
                        <a:rPr lang="en-US" sz="2400" b="1" dirty="0"/>
                        <a:t>S3 One Zone-IA</a:t>
                      </a:r>
                    </a:p>
                  </a:txBody>
                  <a:tcPr/>
                </a:tc>
                <a:tc>
                  <a:txBody>
                    <a:bodyPr/>
                    <a:lstStyle/>
                    <a:p>
                      <a:r>
                        <a:rPr lang="en-US" sz="2400" b="1" dirty="0"/>
                        <a:t>Reduced Redundancy</a:t>
                      </a:r>
                    </a:p>
                  </a:txBody>
                  <a:tcPr/>
                </a:tc>
                <a:extLst>
                  <a:ext uri="{0D108BD9-81ED-4DB2-BD59-A6C34878D82A}">
                    <a16:rowId xmlns:a16="http://schemas.microsoft.com/office/drawing/2014/main" val="1701928018"/>
                  </a:ext>
                </a:extLst>
              </a:tr>
              <a:tr h="370840">
                <a:tc>
                  <a:txBody>
                    <a:bodyPr/>
                    <a:lstStyle/>
                    <a:p>
                      <a:r>
                        <a:rPr lang="en-US" sz="2400" dirty="0"/>
                        <a:t>Durability Guarantee</a:t>
                      </a:r>
                    </a:p>
                    <a:p>
                      <a:r>
                        <a:rPr lang="en-US" sz="1600" dirty="0">
                          <a:solidFill>
                            <a:schemeClr val="tx1"/>
                          </a:solidFill>
                        </a:rPr>
                        <a:t>(data won’t be lost)</a:t>
                      </a:r>
                    </a:p>
                  </a:txBody>
                  <a:tcPr/>
                </a:tc>
                <a:tc>
                  <a:txBody>
                    <a:bodyPr/>
                    <a:lstStyle/>
                    <a:p>
                      <a:r>
                        <a:rPr lang="en-US" sz="2000" dirty="0"/>
                        <a:t>99.999999999%</a:t>
                      </a:r>
                    </a:p>
                    <a:p>
                      <a:r>
                        <a:rPr lang="en-US" sz="1600" dirty="0"/>
                        <a:t>(11 9s)</a:t>
                      </a:r>
                    </a:p>
                  </a:txBody>
                  <a:tcPr/>
                </a:tc>
                <a:tc>
                  <a:txBody>
                    <a:bodyPr/>
                    <a:lstStyle/>
                    <a:p>
                      <a:r>
                        <a:rPr lang="en-US" sz="2000" dirty="0"/>
                        <a:t>99.999999999%</a:t>
                      </a:r>
                    </a:p>
                    <a:p>
                      <a:r>
                        <a:rPr lang="en-US" sz="1600" dirty="0"/>
                        <a:t>(11 9s)</a:t>
                      </a:r>
                    </a:p>
                  </a:txBody>
                  <a:tcPr/>
                </a:tc>
                <a:tc>
                  <a:txBody>
                    <a:bodyPr/>
                    <a:lstStyle/>
                    <a:p>
                      <a:r>
                        <a:rPr lang="en-US" sz="2000" dirty="0"/>
                        <a:t>99.999999999%</a:t>
                      </a:r>
                    </a:p>
                    <a:p>
                      <a:r>
                        <a:rPr lang="en-US" sz="1600" dirty="0"/>
                        <a:t>(11 9s)</a:t>
                      </a:r>
                    </a:p>
                  </a:txBody>
                  <a:tcPr/>
                </a:tc>
                <a:tc>
                  <a:txBody>
                    <a:bodyPr/>
                    <a:lstStyle/>
                    <a:p>
                      <a:r>
                        <a:rPr lang="en-US" sz="2000" dirty="0"/>
                        <a:t>99.99%</a:t>
                      </a:r>
                    </a:p>
                  </a:txBody>
                  <a:tcPr/>
                </a:tc>
                <a:extLst>
                  <a:ext uri="{0D108BD9-81ED-4DB2-BD59-A6C34878D82A}">
                    <a16:rowId xmlns:a16="http://schemas.microsoft.com/office/drawing/2014/main" val="2310255591"/>
                  </a:ext>
                </a:extLst>
              </a:tr>
              <a:tr h="370840">
                <a:tc>
                  <a:txBody>
                    <a:bodyPr/>
                    <a:lstStyle/>
                    <a:p>
                      <a:r>
                        <a:rPr lang="en-US" sz="2400" dirty="0"/>
                        <a:t>Availability Guarantee</a:t>
                      </a:r>
                    </a:p>
                    <a:p>
                      <a:r>
                        <a:rPr lang="en-US" sz="1600" dirty="0"/>
                        <a:t>(data will be available on request)</a:t>
                      </a:r>
                    </a:p>
                  </a:txBody>
                  <a:tcPr/>
                </a:tc>
                <a:tc>
                  <a:txBody>
                    <a:bodyPr/>
                    <a:lstStyle/>
                    <a:p>
                      <a:r>
                        <a:rPr lang="en-US" sz="2000" dirty="0"/>
                        <a:t>99.99%</a:t>
                      </a:r>
                    </a:p>
                  </a:txBody>
                  <a:tcPr/>
                </a:tc>
                <a:tc>
                  <a:txBody>
                    <a:bodyPr/>
                    <a:lstStyle/>
                    <a:p>
                      <a:r>
                        <a:rPr lang="en-US" sz="2000" dirty="0"/>
                        <a:t>99.9%</a:t>
                      </a:r>
                    </a:p>
                  </a:txBody>
                  <a:tcPr/>
                </a:tc>
                <a:tc>
                  <a:txBody>
                    <a:bodyPr/>
                    <a:lstStyle/>
                    <a:p>
                      <a:r>
                        <a:rPr lang="en-US" sz="2000" dirty="0"/>
                        <a:t>99.5%</a:t>
                      </a:r>
                    </a:p>
                  </a:txBody>
                  <a:tcPr/>
                </a:tc>
                <a:tc>
                  <a:txBody>
                    <a:bodyPr/>
                    <a:lstStyle/>
                    <a:p>
                      <a:r>
                        <a:rPr lang="en-US" sz="2000" dirty="0"/>
                        <a:t>99.99%</a:t>
                      </a:r>
                    </a:p>
                  </a:txBody>
                  <a:tcPr/>
                </a:tc>
                <a:extLst>
                  <a:ext uri="{0D108BD9-81ED-4DB2-BD59-A6C34878D82A}">
                    <a16:rowId xmlns:a16="http://schemas.microsoft.com/office/drawing/2014/main" val="1370105258"/>
                  </a:ext>
                </a:extLst>
              </a:tr>
            </a:tbl>
          </a:graphicData>
        </a:graphic>
      </p:graphicFrame>
      <p:sp>
        <p:nvSpPr>
          <p:cNvPr id="2" name="Rectangle 1">
            <a:extLst>
              <a:ext uri="{FF2B5EF4-FFF2-40B4-BE49-F238E27FC236}">
                <a16:creationId xmlns:a16="http://schemas.microsoft.com/office/drawing/2014/main" id="{C6B0B5BE-794E-0FA7-6D06-A354E6D17DC8}"/>
              </a:ext>
            </a:extLst>
          </p:cNvPr>
          <p:cNvSpPr/>
          <p:nvPr/>
        </p:nvSpPr>
        <p:spPr>
          <a:xfrm>
            <a:off x="745897" y="2931305"/>
            <a:ext cx="10726775" cy="120178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F3A656E1-4283-6032-3277-7F749C289ABE}"/>
              </a:ext>
            </a:extLst>
          </p:cNvPr>
          <p:cNvSpPr/>
          <p:nvPr/>
        </p:nvSpPr>
        <p:spPr>
          <a:xfrm>
            <a:off x="745897" y="4039357"/>
            <a:ext cx="10726775" cy="145923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4942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B65526-5996-B953-281C-F32F8FA979F1}"/>
              </a:ext>
            </a:extLst>
          </p:cNvPr>
          <p:cNvSpPr>
            <a:spLocks noGrp="1"/>
          </p:cNvSpPr>
          <p:nvPr>
            <p:ph type="title"/>
          </p:nvPr>
        </p:nvSpPr>
        <p:spPr/>
        <p:txBody>
          <a:bodyPr/>
          <a:lstStyle/>
          <a:p>
            <a:r>
              <a:rPr lang="en-US" dirty="0"/>
              <a:t>Durability and Availability</a:t>
            </a:r>
          </a:p>
        </p:txBody>
      </p:sp>
      <p:graphicFrame>
        <p:nvGraphicFramePr>
          <p:cNvPr id="5" name="Table 3">
            <a:extLst>
              <a:ext uri="{FF2B5EF4-FFF2-40B4-BE49-F238E27FC236}">
                <a16:creationId xmlns:a16="http://schemas.microsoft.com/office/drawing/2014/main" id="{154433B4-B17C-E3FB-3321-F13FF7B88324}"/>
              </a:ext>
            </a:extLst>
          </p:cNvPr>
          <p:cNvGraphicFramePr>
            <a:graphicFrameLocks noGrp="1"/>
          </p:cNvGraphicFramePr>
          <p:nvPr/>
        </p:nvGraphicFramePr>
        <p:xfrm>
          <a:off x="838200" y="1823253"/>
          <a:ext cx="10515599" cy="3566160"/>
        </p:xfrm>
        <a:graphic>
          <a:graphicData uri="http://schemas.openxmlformats.org/drawingml/2006/table">
            <a:tbl>
              <a:tblPr firstRow="1" bandRow="1">
                <a:tableStyleId>{073A0DAA-6AF3-43AB-8588-CEC1D06C72B9}</a:tableStyleId>
              </a:tblPr>
              <a:tblGrid>
                <a:gridCol w="2262809">
                  <a:extLst>
                    <a:ext uri="{9D8B030D-6E8A-4147-A177-3AD203B41FA5}">
                      <a16:colId xmlns:a16="http://schemas.microsoft.com/office/drawing/2014/main" val="379811754"/>
                    </a:ext>
                  </a:extLst>
                </a:gridCol>
                <a:gridCol w="2014330">
                  <a:extLst>
                    <a:ext uri="{9D8B030D-6E8A-4147-A177-3AD203B41FA5}">
                      <a16:colId xmlns:a16="http://schemas.microsoft.com/office/drawing/2014/main" val="681349526"/>
                    </a:ext>
                  </a:extLst>
                </a:gridCol>
                <a:gridCol w="2014331">
                  <a:extLst>
                    <a:ext uri="{9D8B030D-6E8A-4147-A177-3AD203B41FA5}">
                      <a16:colId xmlns:a16="http://schemas.microsoft.com/office/drawing/2014/main" val="1087726162"/>
                    </a:ext>
                  </a:extLst>
                </a:gridCol>
                <a:gridCol w="2001078">
                  <a:extLst>
                    <a:ext uri="{9D8B030D-6E8A-4147-A177-3AD203B41FA5}">
                      <a16:colId xmlns:a16="http://schemas.microsoft.com/office/drawing/2014/main" val="1694156847"/>
                    </a:ext>
                  </a:extLst>
                </a:gridCol>
                <a:gridCol w="2223051">
                  <a:extLst>
                    <a:ext uri="{9D8B030D-6E8A-4147-A177-3AD203B41FA5}">
                      <a16:colId xmlns:a16="http://schemas.microsoft.com/office/drawing/2014/main" val="3794219426"/>
                    </a:ext>
                  </a:extLst>
                </a:gridCol>
              </a:tblGrid>
              <a:tr h="370840">
                <a:tc>
                  <a:txBody>
                    <a:bodyPr/>
                    <a:lstStyle/>
                    <a:p>
                      <a:endParaRPr lang="en-US" sz="2400" b="1" dirty="0"/>
                    </a:p>
                  </a:txBody>
                  <a:tcPr/>
                </a:tc>
                <a:tc>
                  <a:txBody>
                    <a:bodyPr/>
                    <a:lstStyle/>
                    <a:p>
                      <a:r>
                        <a:rPr lang="en-US" sz="2400" b="1" dirty="0"/>
                        <a:t>S3 </a:t>
                      </a:r>
                      <a:br>
                        <a:rPr lang="en-US" sz="2400" b="1" dirty="0"/>
                      </a:br>
                      <a:r>
                        <a:rPr lang="en-US" sz="2400" b="1" dirty="0"/>
                        <a:t>Standard</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2400" b="1" dirty="0"/>
                        <a:t>S3 </a:t>
                      </a:r>
                      <a:br>
                        <a:rPr lang="en-US" sz="2400" b="1" dirty="0"/>
                      </a:br>
                      <a:r>
                        <a:rPr lang="en-US" sz="2400" b="1" dirty="0"/>
                        <a:t>Standard-IA</a:t>
                      </a:r>
                    </a:p>
                    <a:p>
                      <a:endParaRPr lang="en-US" sz="2400" b="1" dirty="0"/>
                    </a:p>
                  </a:txBody>
                  <a:tcPr/>
                </a:tc>
                <a:tc>
                  <a:txBody>
                    <a:bodyPr/>
                    <a:lstStyle/>
                    <a:p>
                      <a:r>
                        <a:rPr lang="en-US" sz="2400" b="1" dirty="0"/>
                        <a:t>S3 One Zone-IA</a:t>
                      </a:r>
                    </a:p>
                  </a:txBody>
                  <a:tcPr/>
                </a:tc>
                <a:tc>
                  <a:txBody>
                    <a:bodyPr/>
                    <a:lstStyle/>
                    <a:p>
                      <a:r>
                        <a:rPr lang="en-US" sz="2400" b="1" dirty="0"/>
                        <a:t>Reduced Redundancy</a:t>
                      </a:r>
                    </a:p>
                  </a:txBody>
                  <a:tcPr/>
                </a:tc>
                <a:extLst>
                  <a:ext uri="{0D108BD9-81ED-4DB2-BD59-A6C34878D82A}">
                    <a16:rowId xmlns:a16="http://schemas.microsoft.com/office/drawing/2014/main" val="1701928018"/>
                  </a:ext>
                </a:extLst>
              </a:tr>
              <a:tr h="370840">
                <a:tc>
                  <a:txBody>
                    <a:bodyPr/>
                    <a:lstStyle/>
                    <a:p>
                      <a:r>
                        <a:rPr lang="en-US" sz="2400" dirty="0"/>
                        <a:t>Durability Guarantee</a:t>
                      </a:r>
                    </a:p>
                    <a:p>
                      <a:r>
                        <a:rPr lang="en-US" sz="1600" dirty="0">
                          <a:solidFill>
                            <a:schemeClr val="tx1"/>
                          </a:solidFill>
                        </a:rPr>
                        <a:t>(data won’t be lost)</a:t>
                      </a:r>
                    </a:p>
                  </a:txBody>
                  <a:tcPr/>
                </a:tc>
                <a:tc>
                  <a:txBody>
                    <a:bodyPr/>
                    <a:lstStyle/>
                    <a:p>
                      <a:r>
                        <a:rPr lang="en-US" sz="2000" dirty="0"/>
                        <a:t>99.999999999%</a:t>
                      </a:r>
                    </a:p>
                    <a:p>
                      <a:r>
                        <a:rPr lang="en-US" sz="1600" dirty="0"/>
                        <a:t>(11 9s)</a:t>
                      </a:r>
                    </a:p>
                  </a:txBody>
                  <a:tcPr/>
                </a:tc>
                <a:tc>
                  <a:txBody>
                    <a:bodyPr/>
                    <a:lstStyle/>
                    <a:p>
                      <a:r>
                        <a:rPr lang="en-US" sz="2000" dirty="0"/>
                        <a:t>99.999999999%</a:t>
                      </a:r>
                    </a:p>
                    <a:p>
                      <a:r>
                        <a:rPr lang="en-US" sz="1600" dirty="0"/>
                        <a:t>(11 9s)</a:t>
                      </a:r>
                    </a:p>
                  </a:txBody>
                  <a:tcPr/>
                </a:tc>
                <a:tc>
                  <a:txBody>
                    <a:bodyPr/>
                    <a:lstStyle/>
                    <a:p>
                      <a:r>
                        <a:rPr lang="en-US" sz="2000" dirty="0"/>
                        <a:t>99.999999999%</a:t>
                      </a:r>
                    </a:p>
                    <a:p>
                      <a:r>
                        <a:rPr lang="en-US" sz="1600" dirty="0"/>
                        <a:t>(11 9s)</a:t>
                      </a:r>
                    </a:p>
                  </a:txBody>
                  <a:tcPr/>
                </a:tc>
                <a:tc>
                  <a:txBody>
                    <a:bodyPr/>
                    <a:lstStyle/>
                    <a:p>
                      <a:r>
                        <a:rPr lang="en-US" sz="2000" dirty="0"/>
                        <a:t>99.99%</a:t>
                      </a:r>
                    </a:p>
                  </a:txBody>
                  <a:tcPr/>
                </a:tc>
                <a:extLst>
                  <a:ext uri="{0D108BD9-81ED-4DB2-BD59-A6C34878D82A}">
                    <a16:rowId xmlns:a16="http://schemas.microsoft.com/office/drawing/2014/main" val="2310255591"/>
                  </a:ext>
                </a:extLst>
              </a:tr>
              <a:tr h="370840">
                <a:tc>
                  <a:txBody>
                    <a:bodyPr/>
                    <a:lstStyle/>
                    <a:p>
                      <a:r>
                        <a:rPr lang="en-US" sz="2400" dirty="0"/>
                        <a:t>Availability Guarantee</a:t>
                      </a:r>
                    </a:p>
                    <a:p>
                      <a:r>
                        <a:rPr lang="en-US" sz="1600" dirty="0"/>
                        <a:t>(data will be available on request)</a:t>
                      </a:r>
                    </a:p>
                  </a:txBody>
                  <a:tcPr/>
                </a:tc>
                <a:tc>
                  <a:txBody>
                    <a:bodyPr/>
                    <a:lstStyle/>
                    <a:p>
                      <a:r>
                        <a:rPr lang="en-US" sz="2000" dirty="0"/>
                        <a:t>99.99%</a:t>
                      </a:r>
                    </a:p>
                  </a:txBody>
                  <a:tcPr/>
                </a:tc>
                <a:tc>
                  <a:txBody>
                    <a:bodyPr/>
                    <a:lstStyle/>
                    <a:p>
                      <a:r>
                        <a:rPr lang="en-US" sz="2000" dirty="0"/>
                        <a:t>99.9%</a:t>
                      </a:r>
                    </a:p>
                  </a:txBody>
                  <a:tcPr/>
                </a:tc>
                <a:tc>
                  <a:txBody>
                    <a:bodyPr/>
                    <a:lstStyle/>
                    <a:p>
                      <a:r>
                        <a:rPr lang="en-US" sz="2000" dirty="0"/>
                        <a:t>99.5%</a:t>
                      </a:r>
                    </a:p>
                  </a:txBody>
                  <a:tcPr/>
                </a:tc>
                <a:tc>
                  <a:txBody>
                    <a:bodyPr/>
                    <a:lstStyle/>
                    <a:p>
                      <a:r>
                        <a:rPr lang="en-US" sz="2000" dirty="0"/>
                        <a:t>99.99%</a:t>
                      </a:r>
                    </a:p>
                  </a:txBody>
                  <a:tcPr/>
                </a:tc>
                <a:extLst>
                  <a:ext uri="{0D108BD9-81ED-4DB2-BD59-A6C34878D82A}">
                    <a16:rowId xmlns:a16="http://schemas.microsoft.com/office/drawing/2014/main" val="1370105258"/>
                  </a:ext>
                </a:extLst>
              </a:tr>
            </a:tbl>
          </a:graphicData>
        </a:graphic>
      </p:graphicFrame>
      <p:sp>
        <p:nvSpPr>
          <p:cNvPr id="6" name="Speech Bubble: Rectangle with Corners Rounded 5">
            <a:extLst>
              <a:ext uri="{FF2B5EF4-FFF2-40B4-BE49-F238E27FC236}">
                <a16:creationId xmlns:a16="http://schemas.microsoft.com/office/drawing/2014/main" id="{315CC18D-6C9D-663F-DE5B-1FF1102156BF}"/>
              </a:ext>
            </a:extLst>
          </p:cNvPr>
          <p:cNvSpPr/>
          <p:nvPr/>
        </p:nvSpPr>
        <p:spPr>
          <a:xfrm>
            <a:off x="3416350" y="5123536"/>
            <a:ext cx="4495198" cy="974433"/>
          </a:xfrm>
          <a:prstGeom prst="wedgeRoundRectCallout">
            <a:avLst>
              <a:gd name="adj1" fmla="val -38360"/>
              <a:gd name="adj2" fmla="val -111552"/>
              <a:gd name="adj3" fmla="val 16667"/>
            </a:avLst>
          </a:prstGeom>
          <a:solidFill>
            <a:srgbClr val="FF99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In 1 year, you can expect less than 9 hours of downtime</a:t>
            </a:r>
          </a:p>
        </p:txBody>
      </p:sp>
      <p:sp>
        <p:nvSpPr>
          <p:cNvPr id="7" name="Speech Bubble: Rectangle with Corners Rounded 6">
            <a:extLst>
              <a:ext uri="{FF2B5EF4-FFF2-40B4-BE49-F238E27FC236}">
                <a16:creationId xmlns:a16="http://schemas.microsoft.com/office/drawing/2014/main" id="{28590CF5-6F5C-7506-972C-AF404A67CDC8}"/>
              </a:ext>
            </a:extLst>
          </p:cNvPr>
          <p:cNvSpPr/>
          <p:nvPr/>
        </p:nvSpPr>
        <p:spPr>
          <a:xfrm>
            <a:off x="251791" y="185530"/>
            <a:ext cx="2650435" cy="2093541"/>
          </a:xfrm>
          <a:prstGeom prst="wedgeRoundRectCallout">
            <a:avLst>
              <a:gd name="adj1" fmla="val 58002"/>
              <a:gd name="adj2" fmla="val 93274"/>
              <a:gd name="adj3" fmla="val 16667"/>
            </a:avLst>
          </a:prstGeom>
          <a:solidFill>
            <a:srgbClr val="FF99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With 10 million objects stored, expect to lose </a:t>
            </a:r>
            <a:br>
              <a:rPr lang="en-US" sz="2400" dirty="0"/>
            </a:br>
            <a:r>
              <a:rPr lang="en-US" sz="2400" dirty="0"/>
              <a:t>1 every 10,000 years</a:t>
            </a:r>
          </a:p>
        </p:txBody>
      </p:sp>
    </p:spTree>
    <p:extLst>
      <p:ext uri="{BB962C8B-B14F-4D97-AF65-F5344CB8AC3E}">
        <p14:creationId xmlns:p14="http://schemas.microsoft.com/office/powerpoint/2010/main" val="302021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73E3D2B-E079-1CEF-0E5B-036014E41F03}"/>
              </a:ext>
            </a:extLst>
          </p:cNvPr>
          <p:cNvSpPr>
            <a:spLocks noGrp="1"/>
          </p:cNvSpPr>
          <p:nvPr>
            <p:ph sz="quarter" idx="14"/>
          </p:nvPr>
        </p:nvSpPr>
        <p:spPr/>
        <p:txBody>
          <a:bodyPr/>
          <a:lstStyle/>
          <a:p>
            <a:r>
              <a:rPr lang="en-US" dirty="0"/>
              <a:t>Eventually Consistent Data</a:t>
            </a:r>
          </a:p>
        </p:txBody>
      </p:sp>
      <p:sp>
        <p:nvSpPr>
          <p:cNvPr id="4" name="Text Placeholder 3">
            <a:extLst>
              <a:ext uri="{FF2B5EF4-FFF2-40B4-BE49-F238E27FC236}">
                <a16:creationId xmlns:a16="http://schemas.microsoft.com/office/drawing/2014/main" id="{3EF3D196-00A3-433E-4FB7-6EB3D74C751F}"/>
              </a:ext>
            </a:extLst>
          </p:cNvPr>
          <p:cNvSpPr>
            <a:spLocks noGrp="1"/>
          </p:cNvSpPr>
          <p:nvPr>
            <p:ph type="body" sz="quarter" idx="10"/>
          </p:nvPr>
        </p:nvSpPr>
        <p:spPr/>
        <p:txBody>
          <a:bodyPr/>
          <a:lstStyle/>
          <a:p>
            <a:r>
              <a:rPr lang="en-US" sz="2800" dirty="0"/>
              <a:t>Data is replicated across multiple locations (at least three </a:t>
            </a:r>
            <a:r>
              <a:rPr lang="en-US" sz="2800" dirty="0" err="1"/>
              <a:t>AZs</a:t>
            </a:r>
            <a:r>
              <a:rPr lang="en-US" sz="2800" dirty="0"/>
              <a:t>)</a:t>
            </a:r>
          </a:p>
          <a:p>
            <a:r>
              <a:rPr lang="en-US" sz="2800" dirty="0"/>
              <a:t>This may cause a brief delay as changes propagate</a:t>
            </a:r>
          </a:p>
          <a:p>
            <a:r>
              <a:rPr lang="en-US" sz="2800" dirty="0"/>
              <a:t>Design accordingly!</a:t>
            </a:r>
          </a:p>
        </p:txBody>
      </p:sp>
    </p:spTree>
    <p:extLst>
      <p:ext uri="{BB962C8B-B14F-4D97-AF65-F5344CB8AC3E}">
        <p14:creationId xmlns:p14="http://schemas.microsoft.com/office/powerpoint/2010/main" val="300242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 name="Picture 1" descr="A picture containing text, clipart, vector graphics&#10;&#10;Description automatically generated">
            <a:extLst>
              <a:ext uri="{FF2B5EF4-FFF2-40B4-BE49-F238E27FC236}">
                <a16:creationId xmlns:a16="http://schemas.microsoft.com/office/drawing/2014/main" id="{81E211F6-3A25-49BA-A709-EFD5AD7F0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998" y="2717082"/>
            <a:ext cx="1866949" cy="1866949"/>
          </a:xfrm>
          <a:prstGeom prst="rect">
            <a:avLst/>
          </a:prstGeom>
        </p:spPr>
      </p:pic>
      <p:sp>
        <p:nvSpPr>
          <p:cNvPr id="3" name="TextBox 2">
            <a:extLst>
              <a:ext uri="{FF2B5EF4-FFF2-40B4-BE49-F238E27FC236}">
                <a16:creationId xmlns:a16="http://schemas.microsoft.com/office/drawing/2014/main" id="{FC8F7FF6-A69D-4545-950E-639D5F1BA4F5}"/>
              </a:ext>
            </a:extLst>
          </p:cNvPr>
          <p:cNvSpPr txBox="1"/>
          <p:nvPr/>
        </p:nvSpPr>
        <p:spPr>
          <a:xfrm>
            <a:off x="652147" y="4769561"/>
            <a:ext cx="11235054"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prstClr val="white"/>
                </a:solidFill>
                <a:effectLst/>
                <a:uLnTx/>
                <a:uFillTx/>
                <a:latin typeface="Trebuchet MS" panose="020B0603020202020204"/>
                <a:ea typeface="+mn-ea"/>
                <a:cs typeface="+mn-cs"/>
              </a:rPr>
              <a:t>ENCRYPTION WITH S3</a:t>
            </a:r>
          </a:p>
        </p:txBody>
      </p:sp>
    </p:spTree>
    <p:extLst>
      <p:ext uri="{BB962C8B-B14F-4D97-AF65-F5344CB8AC3E}">
        <p14:creationId xmlns:p14="http://schemas.microsoft.com/office/powerpoint/2010/main" val="4114704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1E21-E98B-41B8-9799-523A4E0AFCC8}"/>
              </a:ext>
            </a:extLst>
          </p:cNvPr>
          <p:cNvSpPr>
            <a:spLocks noGrp="1"/>
          </p:cNvSpPr>
          <p:nvPr>
            <p:ph type="title"/>
          </p:nvPr>
        </p:nvSpPr>
        <p:spPr/>
        <p:txBody>
          <a:bodyPr/>
          <a:lstStyle/>
          <a:p>
            <a:r>
              <a:rPr lang="en-US" dirty="0"/>
              <a:t>Two Types of Encryption</a:t>
            </a:r>
          </a:p>
        </p:txBody>
      </p:sp>
      <p:cxnSp>
        <p:nvCxnSpPr>
          <p:cNvPr id="4" name="Straight Connector 3">
            <a:extLst>
              <a:ext uri="{FF2B5EF4-FFF2-40B4-BE49-F238E27FC236}">
                <a16:creationId xmlns:a16="http://schemas.microsoft.com/office/drawing/2014/main" id="{7DF612B9-7AA8-4337-A0D4-C5117A9A223C}"/>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F2020D-A4CF-46D7-95F5-915CB579DE46}"/>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AT REST</a:t>
            </a:r>
          </a:p>
        </p:txBody>
      </p:sp>
      <p:sp>
        <p:nvSpPr>
          <p:cNvPr id="7" name="TextBox 6">
            <a:extLst>
              <a:ext uri="{FF2B5EF4-FFF2-40B4-BE49-F238E27FC236}">
                <a16:creationId xmlns:a16="http://schemas.microsoft.com/office/drawing/2014/main" id="{D04B3EC3-D888-4DC7-AB0F-2AD559C7F251}"/>
              </a:ext>
            </a:extLst>
          </p:cNvPr>
          <p:cNvSpPr txBox="1"/>
          <p:nvPr/>
        </p:nvSpPr>
        <p:spPr>
          <a:xfrm>
            <a:off x="541422" y="2139847"/>
            <a:ext cx="5281864" cy="3135998"/>
          </a:xfrm>
          <a:prstGeom prst="rect">
            <a:avLst/>
          </a:prstGeom>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As a best practice, S3 data should always be encrypted at rest (unless intended for public consumption)</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400" dirty="0">
                <a:solidFill>
                  <a:srgbClr val="404040"/>
                </a:solidFill>
                <a:latin typeface="Trebuchet MS" panose="020B0603020202020204"/>
                <a:ea typeface="PS TT Commons" charset="0"/>
                <a:cs typeface="PS TT Commons" charset="0"/>
              </a:rPr>
              <a:t>Can be set at the bucket or file level</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Once</a:t>
            </a:r>
            <a:r>
              <a:rPr kumimoji="0" lang="en-US" sz="24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applied to a bucket, all new files will be encrypted upon upload</a:t>
            </a: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400" dirty="0">
                <a:solidFill>
                  <a:srgbClr val="404040"/>
                </a:solidFill>
                <a:latin typeface="Trebuchet MS" panose="020B0603020202020204"/>
                <a:ea typeface="PS TT Commons" charset="0"/>
                <a:cs typeface="PS TT Commons" charset="0"/>
              </a:rPr>
              <a:t>Two options for encryption at rest: </a:t>
            </a:r>
            <a:br>
              <a:rPr lang="en-US" sz="2400" dirty="0">
                <a:solidFill>
                  <a:srgbClr val="404040"/>
                </a:solidFill>
                <a:latin typeface="Trebuchet MS" panose="020B0603020202020204"/>
                <a:ea typeface="PS TT Commons" charset="0"/>
                <a:cs typeface="PS TT Commons" charset="0"/>
              </a:rPr>
            </a:br>
            <a:r>
              <a:rPr lang="en-US" sz="2400" dirty="0">
                <a:solidFill>
                  <a:srgbClr val="404040"/>
                </a:solidFill>
                <a:latin typeface="Trebuchet MS" panose="020B0603020202020204"/>
                <a:ea typeface="PS TT Commons" charset="0"/>
                <a:cs typeface="PS TT Commons" charset="0"/>
              </a:rPr>
              <a:t>server-side or client-side</a:t>
            </a: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r" defTabSz="439502" rtl="0" eaLnBrk="1" fontAlgn="auto" latinLnBrk="0" hangingPunct="1">
              <a:lnSpc>
                <a:spcPct val="100000"/>
              </a:lnSpc>
              <a:spcBef>
                <a:spcPts val="600"/>
              </a:spcBef>
              <a:spcAft>
                <a:spcPts val="600"/>
              </a:spcAft>
              <a:buClrTx/>
              <a:buSzTx/>
              <a:buFontTx/>
              <a:buNone/>
              <a:tabLst/>
              <a:defRPr/>
            </a:pPr>
            <a:endPar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301895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B90536-F17D-AA4B-1F8B-1BDE284E2665}"/>
              </a:ext>
            </a:extLst>
          </p:cNvPr>
          <p:cNvSpPr>
            <a:spLocks noGrp="1"/>
          </p:cNvSpPr>
          <p:nvPr>
            <p:ph type="body" sz="quarter" idx="10"/>
          </p:nvPr>
        </p:nvSpPr>
        <p:spPr/>
        <p:txBody>
          <a:bodyPr/>
          <a:lstStyle/>
          <a:p>
            <a:r>
              <a:rPr lang="en-US" sz="2800" dirty="0">
                <a:latin typeface="+mj-lt"/>
              </a:rPr>
              <a:t>#1: Amazon S3-Managed Keys (SSE-S3)</a:t>
            </a:r>
          </a:p>
          <a:p>
            <a:pPr lvl="1"/>
            <a:r>
              <a:rPr lang="en-US" sz="2200" dirty="0">
                <a:latin typeface="+mj-lt"/>
              </a:rPr>
              <a:t>S3 creates, manages and uses the keys for you</a:t>
            </a:r>
          </a:p>
          <a:p>
            <a:r>
              <a:rPr lang="en-US" sz="2800" dirty="0">
                <a:latin typeface="+mj-lt"/>
              </a:rPr>
              <a:t>#2: AWS KMS-Managed Keys (SSE-KMS)</a:t>
            </a:r>
          </a:p>
          <a:p>
            <a:pPr lvl="1"/>
            <a:r>
              <a:rPr lang="en-US" sz="2200" dirty="0">
                <a:latin typeface="+mj-lt"/>
              </a:rPr>
              <a:t>Key Management Service manages the keys for you</a:t>
            </a:r>
          </a:p>
          <a:p>
            <a:pPr lvl="2"/>
            <a:r>
              <a:rPr lang="en-US" sz="1800" dirty="0">
                <a:latin typeface="+mj-lt"/>
              </a:rPr>
              <a:t>Provides audit trail and user management</a:t>
            </a:r>
          </a:p>
          <a:p>
            <a:pPr lvl="1"/>
            <a:r>
              <a:rPr lang="en-US" sz="2200" dirty="0">
                <a:latin typeface="+mj-lt"/>
              </a:rPr>
              <a:t>Option to import your own keys in KMS</a:t>
            </a: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p:txBody>
      </p:sp>
      <p:sp>
        <p:nvSpPr>
          <p:cNvPr id="5" name="Content Placeholder 4">
            <a:extLst>
              <a:ext uri="{FF2B5EF4-FFF2-40B4-BE49-F238E27FC236}">
                <a16:creationId xmlns:a16="http://schemas.microsoft.com/office/drawing/2014/main" id="{582C9D20-F154-6B7E-19E9-CC563EB3EFB2}"/>
              </a:ext>
            </a:extLst>
          </p:cNvPr>
          <p:cNvSpPr>
            <a:spLocks noGrp="1"/>
          </p:cNvSpPr>
          <p:nvPr>
            <p:ph sz="quarter" idx="14"/>
          </p:nvPr>
        </p:nvSpPr>
        <p:spPr/>
        <p:txBody>
          <a:bodyPr/>
          <a:lstStyle/>
          <a:p>
            <a:r>
              <a:rPr lang="en-US" dirty="0">
                <a:solidFill>
                  <a:srgbClr val="FF9900"/>
                </a:solidFill>
              </a:rPr>
              <a:t>Server</a:t>
            </a:r>
            <a:r>
              <a:rPr lang="en-US" dirty="0"/>
              <a:t>-Side Encryption</a:t>
            </a:r>
            <a:br>
              <a:rPr lang="en-US" dirty="0"/>
            </a:br>
            <a:r>
              <a:rPr lang="en-US" sz="2000" dirty="0"/>
              <a:t>(for Data at Rest)</a:t>
            </a:r>
          </a:p>
        </p:txBody>
      </p:sp>
      <p:sp>
        <p:nvSpPr>
          <p:cNvPr id="8" name="TextBox 7">
            <a:extLst>
              <a:ext uri="{FF2B5EF4-FFF2-40B4-BE49-F238E27FC236}">
                <a16:creationId xmlns:a16="http://schemas.microsoft.com/office/drawing/2014/main" id="{C4DE6E46-0C87-D4FF-6999-4A4FAFD19AE2}"/>
              </a:ext>
            </a:extLst>
          </p:cNvPr>
          <p:cNvSpPr txBox="1"/>
          <p:nvPr/>
        </p:nvSpPr>
        <p:spPr>
          <a:xfrm>
            <a:off x="8429243" y="3848779"/>
            <a:ext cx="6928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sp>
        <p:nvSpPr>
          <p:cNvPr id="9" name="Rectangle 8">
            <a:extLst>
              <a:ext uri="{FF2B5EF4-FFF2-40B4-BE49-F238E27FC236}">
                <a16:creationId xmlns:a16="http://schemas.microsoft.com/office/drawing/2014/main" id="{CF951541-9524-5F51-4F14-2609F37BD418}"/>
              </a:ext>
            </a:extLst>
          </p:cNvPr>
          <p:cNvSpPr/>
          <p:nvPr/>
        </p:nvSpPr>
        <p:spPr>
          <a:xfrm>
            <a:off x="8348353" y="4174537"/>
            <a:ext cx="3288233" cy="2214409"/>
          </a:xfrm>
          <a:prstGeom prst="rect">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3" name="Picture 2" descr="Icon&#10;&#10;Description automatically generated">
            <a:extLst>
              <a:ext uri="{FF2B5EF4-FFF2-40B4-BE49-F238E27FC236}">
                <a16:creationId xmlns:a16="http://schemas.microsoft.com/office/drawing/2014/main" id="{4DAF610E-FDE5-8923-3DDA-CCF315C8F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094" y="4954488"/>
            <a:ext cx="691338" cy="691338"/>
          </a:xfrm>
          <a:prstGeom prst="rect">
            <a:avLst/>
          </a:prstGeom>
        </p:spPr>
      </p:pic>
      <p:cxnSp>
        <p:nvCxnSpPr>
          <p:cNvPr id="11" name="Straight Arrow Connector 10">
            <a:extLst>
              <a:ext uri="{FF2B5EF4-FFF2-40B4-BE49-F238E27FC236}">
                <a16:creationId xmlns:a16="http://schemas.microsoft.com/office/drawing/2014/main" id="{40CA5D7B-835B-4D3B-B8B7-9F82173DC9C1}"/>
              </a:ext>
            </a:extLst>
          </p:cNvPr>
          <p:cNvCxnSpPr>
            <a:cxnSpLocks/>
            <a:stCxn id="3" idx="3"/>
            <a:endCxn id="9" idx="1"/>
          </p:cNvCxnSpPr>
          <p:nvPr/>
        </p:nvCxnSpPr>
        <p:spPr>
          <a:xfrm flipV="1">
            <a:off x="6438432" y="5281742"/>
            <a:ext cx="1909921" cy="18415"/>
          </a:xfrm>
          <a:prstGeom prst="straightConnector1">
            <a:avLst/>
          </a:prstGeom>
          <a:ln w="38100">
            <a:solidFill>
              <a:schemeClr val="tx1">
                <a:lumMod val="65000"/>
                <a:lumOff val="3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9959E1-DF06-8A46-5B9C-2A315FE0E0A1}"/>
              </a:ext>
            </a:extLst>
          </p:cNvPr>
          <p:cNvSpPr txBox="1"/>
          <p:nvPr/>
        </p:nvSpPr>
        <p:spPr>
          <a:xfrm>
            <a:off x="6501098" y="4954488"/>
            <a:ext cx="17219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Trebuchet MS" panose="020B0603020202020204"/>
              </a:rPr>
              <a:t>HTTP or HTTPS</a:t>
            </a:r>
            <a:endParaRPr kumimoji="0" lang="en-US" sz="1200" b="0" i="0" u="none" strike="noStrike" kern="1200" cap="none" spc="0" normalizeH="0" baseline="0" noProof="0" dirty="0">
              <a:ln>
                <a:noFill/>
              </a:ln>
              <a:solidFill>
                <a:prstClr val="black"/>
              </a:solidFill>
              <a:effectLst/>
              <a:uLnTx/>
              <a:uFillTx/>
              <a:latin typeface="Trebuchet MS" panose="020B0603020202020204"/>
            </a:endParaRPr>
          </a:p>
        </p:txBody>
      </p:sp>
      <p:pic>
        <p:nvPicPr>
          <p:cNvPr id="6" name="Graphic 8">
            <a:extLst>
              <a:ext uri="{FF2B5EF4-FFF2-40B4-BE49-F238E27FC236}">
                <a16:creationId xmlns:a16="http://schemas.microsoft.com/office/drawing/2014/main" id="{F92383DA-C628-714C-567C-448A0E191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8372" y="4008198"/>
            <a:ext cx="479961" cy="479961"/>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14" descr="Icon&#10;&#10;Description automatically generated">
            <a:extLst>
              <a:ext uri="{FF2B5EF4-FFF2-40B4-BE49-F238E27FC236}">
                <a16:creationId xmlns:a16="http://schemas.microsoft.com/office/drawing/2014/main" id="{33BB8E82-7BBA-A874-CBA0-9CCE3DC7DA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371" y="4416573"/>
            <a:ext cx="593288" cy="593288"/>
          </a:xfrm>
          <a:prstGeom prst="rect">
            <a:avLst/>
          </a:prstGeom>
        </p:spPr>
      </p:pic>
      <p:pic>
        <p:nvPicPr>
          <p:cNvPr id="16" name="Graphic 8">
            <a:extLst>
              <a:ext uri="{FF2B5EF4-FFF2-40B4-BE49-F238E27FC236}">
                <a16:creationId xmlns:a16="http://schemas.microsoft.com/office/drawing/2014/main" id="{65B6D0B8-7B2F-1CE0-7FC6-3D15E5AE96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0440" y="5051831"/>
            <a:ext cx="550203" cy="55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9">
            <a:extLst>
              <a:ext uri="{FF2B5EF4-FFF2-40B4-BE49-F238E27FC236}">
                <a16:creationId xmlns:a16="http://schemas.microsoft.com/office/drawing/2014/main" id="{E72FA735-0C0B-6987-DC1A-FF86E2EAB0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7565" y="524984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9F7D5E04-3400-1C91-221E-C4AD97C18371}"/>
              </a:ext>
            </a:extLst>
          </p:cNvPr>
          <p:cNvSpPr txBox="1"/>
          <p:nvPr/>
        </p:nvSpPr>
        <p:spPr>
          <a:xfrm>
            <a:off x="8395807" y="5644752"/>
            <a:ext cx="161341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Trebuchet MS" panose="020B0603020202020204"/>
              </a:rPr>
              <a:t>SSE-S3 or </a:t>
            </a:r>
            <a:br>
              <a:rPr lang="en-US" sz="1600" dirty="0">
                <a:solidFill>
                  <a:prstClr val="black"/>
                </a:solidFill>
                <a:latin typeface="Trebuchet MS" panose="020B0603020202020204"/>
              </a:rPr>
            </a:br>
            <a:r>
              <a:rPr lang="en-US" sz="1600" dirty="0">
                <a:solidFill>
                  <a:prstClr val="black"/>
                </a:solidFill>
                <a:latin typeface="Trebuchet MS" panose="020B0603020202020204"/>
              </a:rPr>
              <a:t>SSE-KMS key</a:t>
            </a: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9" name="TextBox 18">
            <a:extLst>
              <a:ext uri="{FF2B5EF4-FFF2-40B4-BE49-F238E27FC236}">
                <a16:creationId xmlns:a16="http://schemas.microsoft.com/office/drawing/2014/main" id="{8C04D823-D4C8-F13B-C75D-13671F7DECE6}"/>
              </a:ext>
            </a:extLst>
          </p:cNvPr>
          <p:cNvSpPr txBox="1"/>
          <p:nvPr/>
        </p:nvSpPr>
        <p:spPr>
          <a:xfrm>
            <a:off x="8856105" y="5018690"/>
            <a:ext cx="6928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a:t>
            </a:r>
          </a:p>
        </p:txBody>
      </p:sp>
      <p:sp>
        <p:nvSpPr>
          <p:cNvPr id="20" name="Right Brace 19">
            <a:extLst>
              <a:ext uri="{FF2B5EF4-FFF2-40B4-BE49-F238E27FC236}">
                <a16:creationId xmlns:a16="http://schemas.microsoft.com/office/drawing/2014/main" id="{21CFDF29-3B35-F04F-5977-AB94B0B65D2E}"/>
              </a:ext>
            </a:extLst>
          </p:cNvPr>
          <p:cNvSpPr/>
          <p:nvPr/>
        </p:nvSpPr>
        <p:spPr>
          <a:xfrm>
            <a:off x="9838183" y="4422059"/>
            <a:ext cx="487687" cy="1756195"/>
          </a:xfrm>
          <a:prstGeom prst="rightBrac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8985CBB8-3802-7706-2EF6-89B1FEB5B13C}"/>
              </a:ext>
            </a:extLst>
          </p:cNvPr>
          <p:cNvSpPr txBox="1"/>
          <p:nvPr/>
        </p:nvSpPr>
        <p:spPr>
          <a:xfrm>
            <a:off x="9674259" y="4616225"/>
            <a:ext cx="891048"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rebuchet MS" panose="020B0603020202020204"/>
                <a:ea typeface="+mn-ea"/>
                <a:cs typeface="+mn-cs"/>
              </a:rPr>
              <a:t>Encrypt and store</a:t>
            </a:r>
          </a:p>
        </p:txBody>
      </p:sp>
    </p:spTree>
    <p:extLst>
      <p:ext uri="{BB962C8B-B14F-4D97-AF65-F5344CB8AC3E}">
        <p14:creationId xmlns:p14="http://schemas.microsoft.com/office/powerpoint/2010/main" val="403075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8" grpId="0"/>
      <p:bldP spid="9" grpId="0" animBg="1"/>
      <p:bldP spid="13" grpId="0"/>
      <p:bldP spid="18" grpId="0"/>
      <p:bldP spid="19" grpId="0"/>
      <p:bldP spid="20"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82C9D20-F154-6B7E-19E9-CC563EB3EFB2}"/>
              </a:ext>
            </a:extLst>
          </p:cNvPr>
          <p:cNvSpPr>
            <a:spLocks noGrp="1"/>
          </p:cNvSpPr>
          <p:nvPr>
            <p:ph sz="quarter" idx="14"/>
          </p:nvPr>
        </p:nvSpPr>
        <p:spPr/>
        <p:txBody>
          <a:bodyPr/>
          <a:lstStyle/>
          <a:p>
            <a:r>
              <a:rPr lang="en-US" dirty="0">
                <a:solidFill>
                  <a:srgbClr val="FF9900"/>
                </a:solidFill>
              </a:rPr>
              <a:t>Server</a:t>
            </a:r>
            <a:r>
              <a:rPr lang="en-US" dirty="0"/>
              <a:t>-Side Encryption</a:t>
            </a:r>
            <a:br>
              <a:rPr lang="en-US" dirty="0"/>
            </a:br>
            <a:r>
              <a:rPr lang="en-US" sz="2000" dirty="0"/>
              <a:t>(for Data at Rest)</a:t>
            </a:r>
          </a:p>
        </p:txBody>
      </p:sp>
      <p:sp>
        <p:nvSpPr>
          <p:cNvPr id="4" name="Text Placeholder 3">
            <a:extLst>
              <a:ext uri="{FF2B5EF4-FFF2-40B4-BE49-F238E27FC236}">
                <a16:creationId xmlns:a16="http://schemas.microsoft.com/office/drawing/2014/main" id="{7FB90536-F17D-AA4B-1F8B-1BDE284E2665}"/>
              </a:ext>
            </a:extLst>
          </p:cNvPr>
          <p:cNvSpPr>
            <a:spLocks noGrp="1"/>
          </p:cNvSpPr>
          <p:nvPr>
            <p:ph type="body" sz="quarter" idx="10"/>
          </p:nvPr>
        </p:nvSpPr>
        <p:spPr/>
        <p:txBody>
          <a:bodyPr/>
          <a:lstStyle/>
          <a:p>
            <a:r>
              <a:rPr lang="en-US" sz="2800" dirty="0">
                <a:latin typeface="+mj-lt"/>
              </a:rPr>
              <a:t>#3: Customer-Provided Keys (SSE-C)</a:t>
            </a:r>
          </a:p>
          <a:p>
            <a:pPr lvl="1"/>
            <a:r>
              <a:rPr lang="en-US" sz="2200" dirty="0">
                <a:latin typeface="+mj-lt"/>
              </a:rPr>
              <a:t>You (the customer) provide your own keys for encryption</a:t>
            </a:r>
          </a:p>
          <a:p>
            <a:pPr lvl="1"/>
            <a:r>
              <a:rPr lang="en-US" sz="2200" dirty="0">
                <a:latin typeface="+mj-lt"/>
              </a:rPr>
              <a:t>Key is not stored in AWS</a:t>
            </a:r>
          </a:p>
          <a:p>
            <a:pPr lvl="1"/>
            <a:r>
              <a:rPr lang="en-US" sz="2200" dirty="0">
                <a:latin typeface="+mj-lt"/>
              </a:rPr>
              <a:t>Must be done programmatically (not an option through the Console UI)</a:t>
            </a: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p:txBody>
      </p:sp>
      <p:sp>
        <p:nvSpPr>
          <p:cNvPr id="6" name="TextBox 5">
            <a:extLst>
              <a:ext uri="{FF2B5EF4-FFF2-40B4-BE49-F238E27FC236}">
                <a16:creationId xmlns:a16="http://schemas.microsoft.com/office/drawing/2014/main" id="{A358A236-30B1-745B-03EC-2BA12F13A1B1}"/>
              </a:ext>
            </a:extLst>
          </p:cNvPr>
          <p:cNvSpPr txBox="1"/>
          <p:nvPr/>
        </p:nvSpPr>
        <p:spPr>
          <a:xfrm>
            <a:off x="8108609" y="3303637"/>
            <a:ext cx="6928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sp>
        <p:nvSpPr>
          <p:cNvPr id="7" name="Rectangle 6">
            <a:extLst>
              <a:ext uri="{FF2B5EF4-FFF2-40B4-BE49-F238E27FC236}">
                <a16:creationId xmlns:a16="http://schemas.microsoft.com/office/drawing/2014/main" id="{573AE282-9A76-1D03-4559-12631A3979D8}"/>
              </a:ext>
            </a:extLst>
          </p:cNvPr>
          <p:cNvSpPr/>
          <p:nvPr/>
        </p:nvSpPr>
        <p:spPr>
          <a:xfrm>
            <a:off x="8027719" y="3629395"/>
            <a:ext cx="3288233" cy="2214409"/>
          </a:xfrm>
          <a:prstGeom prst="rect">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descr="Icon&#10;&#10;Description automatically generated">
            <a:extLst>
              <a:ext uri="{FF2B5EF4-FFF2-40B4-BE49-F238E27FC236}">
                <a16:creationId xmlns:a16="http://schemas.microsoft.com/office/drawing/2014/main" id="{0AED5AD6-4DC7-5E1E-4244-D2C22C75A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369" y="3978265"/>
            <a:ext cx="691338" cy="691338"/>
          </a:xfrm>
          <a:prstGeom prst="rect">
            <a:avLst/>
          </a:prstGeom>
        </p:spPr>
      </p:pic>
      <p:cxnSp>
        <p:nvCxnSpPr>
          <p:cNvPr id="9" name="Straight Arrow Connector 8">
            <a:extLst>
              <a:ext uri="{FF2B5EF4-FFF2-40B4-BE49-F238E27FC236}">
                <a16:creationId xmlns:a16="http://schemas.microsoft.com/office/drawing/2014/main" id="{EF1FF1C7-66B0-E6F5-492F-B4AB7A25C567}"/>
              </a:ext>
            </a:extLst>
          </p:cNvPr>
          <p:cNvCxnSpPr>
            <a:cxnSpLocks/>
            <a:stCxn id="22" idx="3"/>
            <a:endCxn id="7" idx="1"/>
          </p:cNvCxnSpPr>
          <p:nvPr/>
        </p:nvCxnSpPr>
        <p:spPr>
          <a:xfrm>
            <a:off x="6639962" y="4736600"/>
            <a:ext cx="1387757" cy="0"/>
          </a:xfrm>
          <a:prstGeom prst="straightConnector1">
            <a:avLst/>
          </a:prstGeom>
          <a:ln w="38100">
            <a:solidFill>
              <a:schemeClr val="tx1">
                <a:lumMod val="65000"/>
                <a:lumOff val="3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D11CDF-E54B-6449-6EE7-FE49A288A65E}"/>
              </a:ext>
            </a:extLst>
          </p:cNvPr>
          <p:cNvSpPr txBox="1"/>
          <p:nvPr/>
        </p:nvSpPr>
        <p:spPr>
          <a:xfrm>
            <a:off x="6479688" y="4230525"/>
            <a:ext cx="17219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Trebuchet MS" panose="020B0603020202020204"/>
              </a:rPr>
              <a:t>HTTP</a:t>
            </a:r>
            <a:r>
              <a:rPr lang="en-US" sz="1200" b="1" dirty="0">
                <a:solidFill>
                  <a:srgbClr val="D45B07"/>
                </a:solidFill>
                <a:latin typeface="Trebuchet MS" panose="020B0603020202020204"/>
              </a:rPr>
              <a:t>S</a:t>
            </a:r>
            <a:r>
              <a:rPr lang="en-US" sz="1200" dirty="0">
                <a:solidFill>
                  <a:prstClr val="black"/>
                </a:solidFill>
                <a:latin typeface="Trebuchet MS" panose="020B0603020202020204"/>
              </a:rPr>
              <a:t> </a:t>
            </a:r>
            <a:br>
              <a:rPr lang="en-US" sz="1200" dirty="0">
                <a:solidFill>
                  <a:prstClr val="black"/>
                </a:solidFill>
                <a:latin typeface="Trebuchet MS" panose="020B0603020202020204"/>
              </a:rPr>
            </a:br>
            <a:r>
              <a:rPr lang="en-US" sz="1200" dirty="0">
                <a:solidFill>
                  <a:prstClr val="black"/>
                </a:solidFill>
                <a:latin typeface="Trebuchet MS" panose="020B0603020202020204"/>
              </a:rPr>
              <a:t>(only)</a:t>
            </a:r>
            <a:endParaRPr kumimoji="0" lang="en-US" sz="1200" b="0" i="0" u="none" strike="noStrike" kern="1200" cap="none" spc="0" normalizeH="0" baseline="0" noProof="0" dirty="0">
              <a:ln>
                <a:noFill/>
              </a:ln>
              <a:solidFill>
                <a:prstClr val="black"/>
              </a:solidFill>
              <a:effectLst/>
              <a:uLnTx/>
              <a:uFillTx/>
              <a:latin typeface="Trebuchet MS" panose="020B0603020202020204"/>
            </a:endParaRPr>
          </a:p>
        </p:txBody>
      </p:sp>
      <p:pic>
        <p:nvPicPr>
          <p:cNvPr id="11" name="Graphic 8">
            <a:extLst>
              <a:ext uri="{FF2B5EF4-FFF2-40B4-BE49-F238E27FC236}">
                <a16:creationId xmlns:a16="http://schemas.microsoft.com/office/drawing/2014/main" id="{B05B2AE3-F1C1-C88D-9E1F-352065172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7738" y="3463056"/>
            <a:ext cx="479961" cy="479961"/>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64F52600-38BB-8A48-07A0-082B257FB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737" y="3871431"/>
            <a:ext cx="593288" cy="593288"/>
          </a:xfrm>
          <a:prstGeom prst="rect">
            <a:avLst/>
          </a:prstGeom>
        </p:spPr>
      </p:pic>
      <p:pic>
        <p:nvPicPr>
          <p:cNvPr id="13" name="Graphic 8">
            <a:extLst>
              <a:ext uri="{FF2B5EF4-FFF2-40B4-BE49-F238E27FC236}">
                <a16:creationId xmlns:a16="http://schemas.microsoft.com/office/drawing/2014/main" id="{3EBAFC70-7085-4CCA-3F20-FE66684B0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9806" y="4506689"/>
            <a:ext cx="550203" cy="55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9">
            <a:extLst>
              <a:ext uri="{FF2B5EF4-FFF2-40B4-BE49-F238E27FC236}">
                <a16:creationId xmlns:a16="http://schemas.microsoft.com/office/drawing/2014/main" id="{20C742DC-DE78-FCAC-7E1E-40804B76BC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6931" y="4704703"/>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D828FC7B-DC17-5304-1400-1AB0540F849D}"/>
              </a:ext>
            </a:extLst>
          </p:cNvPr>
          <p:cNvSpPr txBox="1"/>
          <p:nvPr/>
        </p:nvSpPr>
        <p:spPr>
          <a:xfrm>
            <a:off x="8075173" y="5099610"/>
            <a:ext cx="16134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Trebuchet MS" panose="020B0603020202020204"/>
              </a:rPr>
              <a:t>Customer key</a:t>
            </a: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6" name="TextBox 15">
            <a:extLst>
              <a:ext uri="{FF2B5EF4-FFF2-40B4-BE49-F238E27FC236}">
                <a16:creationId xmlns:a16="http://schemas.microsoft.com/office/drawing/2014/main" id="{7F2F0F8D-24A7-8D66-3A73-0C0BBC793420}"/>
              </a:ext>
            </a:extLst>
          </p:cNvPr>
          <p:cNvSpPr txBox="1"/>
          <p:nvPr/>
        </p:nvSpPr>
        <p:spPr>
          <a:xfrm>
            <a:off x="8535471" y="4473548"/>
            <a:ext cx="6928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a:t>
            </a:r>
          </a:p>
        </p:txBody>
      </p:sp>
      <p:sp>
        <p:nvSpPr>
          <p:cNvPr id="17" name="Right Brace 16">
            <a:extLst>
              <a:ext uri="{FF2B5EF4-FFF2-40B4-BE49-F238E27FC236}">
                <a16:creationId xmlns:a16="http://schemas.microsoft.com/office/drawing/2014/main" id="{A260AC94-8206-8D9B-65D1-F2D4854DA9A6}"/>
              </a:ext>
            </a:extLst>
          </p:cNvPr>
          <p:cNvSpPr/>
          <p:nvPr/>
        </p:nvSpPr>
        <p:spPr>
          <a:xfrm>
            <a:off x="9517549" y="3876917"/>
            <a:ext cx="487687" cy="1756195"/>
          </a:xfrm>
          <a:prstGeom prst="rightBrac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FFB96FFE-CACB-2C06-6D3E-438BD6280897}"/>
              </a:ext>
            </a:extLst>
          </p:cNvPr>
          <p:cNvSpPr txBox="1"/>
          <p:nvPr/>
        </p:nvSpPr>
        <p:spPr>
          <a:xfrm>
            <a:off x="9353625" y="4071083"/>
            <a:ext cx="891048" cy="46166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rebuchet MS" panose="020B0603020202020204"/>
                <a:ea typeface="+mn-ea"/>
                <a:cs typeface="+mn-cs"/>
              </a:rPr>
              <a:t>Encrypt and store</a:t>
            </a:r>
          </a:p>
        </p:txBody>
      </p:sp>
      <p:pic>
        <p:nvPicPr>
          <p:cNvPr id="19" name="Graphic 9">
            <a:extLst>
              <a:ext uri="{FF2B5EF4-FFF2-40B4-BE49-F238E27FC236}">
                <a16:creationId xmlns:a16="http://schemas.microsoft.com/office/drawing/2014/main" id="{BA808C17-9741-873F-6831-C3B92DE5CD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3086" y="474870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59779C76-8760-979E-0A08-A5849993A0ED}"/>
              </a:ext>
            </a:extLst>
          </p:cNvPr>
          <p:cNvSpPr txBox="1"/>
          <p:nvPr/>
        </p:nvSpPr>
        <p:spPr>
          <a:xfrm>
            <a:off x="5111990" y="5095797"/>
            <a:ext cx="16134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Trebuchet MS" panose="020B0603020202020204"/>
              </a:rPr>
              <a:t>Customer key</a:t>
            </a: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22" name="Rectangle 21">
            <a:extLst>
              <a:ext uri="{FF2B5EF4-FFF2-40B4-BE49-F238E27FC236}">
                <a16:creationId xmlns:a16="http://schemas.microsoft.com/office/drawing/2014/main" id="{4CD2235D-62B7-7372-A59A-E8BDCC670F11}"/>
              </a:ext>
            </a:extLst>
          </p:cNvPr>
          <p:cNvSpPr/>
          <p:nvPr/>
        </p:nvSpPr>
        <p:spPr>
          <a:xfrm>
            <a:off x="5156110" y="3629395"/>
            <a:ext cx="1483852" cy="2214409"/>
          </a:xfrm>
          <a:prstGeom prst="rect">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1" name="Speech Bubble: Rectangle with Corners Rounded 20">
            <a:extLst>
              <a:ext uri="{FF2B5EF4-FFF2-40B4-BE49-F238E27FC236}">
                <a16:creationId xmlns:a16="http://schemas.microsoft.com/office/drawing/2014/main" id="{B94094B3-BD12-3314-864E-E1D8272734FC}"/>
              </a:ext>
            </a:extLst>
          </p:cNvPr>
          <p:cNvSpPr/>
          <p:nvPr/>
        </p:nvSpPr>
        <p:spPr>
          <a:xfrm>
            <a:off x="226842" y="4464719"/>
            <a:ext cx="5869158" cy="1808893"/>
          </a:xfrm>
          <a:prstGeom prst="wedgeRoundRectCallout">
            <a:avLst>
              <a:gd name="adj1" fmla="val -50656"/>
              <a:gd name="adj2" fmla="val 74731"/>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300" dirty="0"/>
              <a:t>TIP: To deny uploads to a bucket, enforce that the </a:t>
            </a:r>
            <a:r>
              <a:rPr lang="en-US" sz="2300" dirty="0" err="1">
                <a:latin typeface="Courier New" panose="02070309020205020404" pitchFamily="49" charset="0"/>
                <a:cs typeface="Courier New" panose="02070309020205020404" pitchFamily="49" charset="0"/>
              </a:rPr>
              <a:t>PutObject</a:t>
            </a:r>
            <a:r>
              <a:rPr lang="en-US" sz="2300" dirty="0"/>
              <a:t> request contains </a:t>
            </a:r>
            <a:br>
              <a:rPr lang="en-US" sz="2300" dirty="0"/>
            </a:br>
            <a:r>
              <a:rPr lang="en-US" sz="2300" dirty="0"/>
              <a:t>“</a:t>
            </a:r>
            <a:r>
              <a:rPr lang="en-US" sz="2300" dirty="0">
                <a:latin typeface="Courier New" panose="02070309020205020404" pitchFamily="49" charset="0"/>
                <a:cs typeface="Courier New" panose="02070309020205020404" pitchFamily="49" charset="0"/>
              </a:rPr>
              <a:t>x-</a:t>
            </a:r>
            <a:r>
              <a:rPr lang="en-US" sz="2300" dirty="0" err="1">
                <a:latin typeface="Courier New" panose="02070309020205020404" pitchFamily="49" charset="0"/>
                <a:cs typeface="Courier New" panose="02070309020205020404" pitchFamily="49" charset="0"/>
              </a:rPr>
              <a:t>amz</a:t>
            </a:r>
            <a:r>
              <a:rPr lang="en-US" sz="2300" dirty="0">
                <a:latin typeface="Courier New" panose="02070309020205020404" pitchFamily="49" charset="0"/>
                <a:cs typeface="Courier New" panose="02070309020205020404" pitchFamily="49" charset="0"/>
              </a:rPr>
              <a:t>-server-side-encryption</a:t>
            </a:r>
            <a:r>
              <a:rPr lang="en-US" sz="2300" dirty="0"/>
              <a:t>” </a:t>
            </a:r>
            <a:br>
              <a:rPr lang="en-US" sz="2300" dirty="0"/>
            </a:br>
            <a:r>
              <a:rPr lang="en-US" sz="2300" dirty="0"/>
              <a:t>in the header</a:t>
            </a:r>
          </a:p>
        </p:txBody>
      </p:sp>
    </p:spTree>
    <p:extLst>
      <p:ext uri="{BB962C8B-B14F-4D97-AF65-F5344CB8AC3E}">
        <p14:creationId xmlns:p14="http://schemas.microsoft.com/office/powerpoint/2010/main" val="340065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P spid="6" grpId="0"/>
      <p:bldP spid="7" grpId="0" animBg="1"/>
      <p:bldP spid="10" grpId="0"/>
      <p:bldP spid="15" grpId="0"/>
      <p:bldP spid="16" grpId="0"/>
      <p:bldP spid="17" grpId="0" animBg="1"/>
      <p:bldP spid="18" grpId="0" animBg="1"/>
      <p:bldP spid="20" grpId="0"/>
      <p:bldP spid="22"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82C9D20-F154-6B7E-19E9-CC563EB3EFB2}"/>
              </a:ext>
            </a:extLst>
          </p:cNvPr>
          <p:cNvSpPr>
            <a:spLocks noGrp="1"/>
          </p:cNvSpPr>
          <p:nvPr>
            <p:ph sz="quarter" idx="14"/>
          </p:nvPr>
        </p:nvSpPr>
        <p:spPr/>
        <p:txBody>
          <a:bodyPr/>
          <a:lstStyle/>
          <a:p>
            <a:r>
              <a:rPr lang="en-US" dirty="0">
                <a:solidFill>
                  <a:srgbClr val="FF9900"/>
                </a:solidFill>
              </a:rPr>
              <a:t>Client</a:t>
            </a:r>
            <a:r>
              <a:rPr lang="en-US" dirty="0"/>
              <a:t>-Side Encryption</a:t>
            </a:r>
            <a:br>
              <a:rPr lang="en-US" dirty="0"/>
            </a:br>
            <a:r>
              <a:rPr lang="en-US" sz="2000" dirty="0"/>
              <a:t>(for Data at Rest)</a:t>
            </a:r>
          </a:p>
        </p:txBody>
      </p:sp>
      <p:sp>
        <p:nvSpPr>
          <p:cNvPr id="4" name="Text Placeholder 3">
            <a:extLst>
              <a:ext uri="{FF2B5EF4-FFF2-40B4-BE49-F238E27FC236}">
                <a16:creationId xmlns:a16="http://schemas.microsoft.com/office/drawing/2014/main" id="{7FB90536-F17D-AA4B-1F8B-1BDE284E2665}"/>
              </a:ext>
            </a:extLst>
          </p:cNvPr>
          <p:cNvSpPr>
            <a:spLocks noGrp="1"/>
          </p:cNvSpPr>
          <p:nvPr>
            <p:ph type="body" sz="quarter" idx="10"/>
          </p:nvPr>
        </p:nvSpPr>
        <p:spPr/>
        <p:txBody>
          <a:bodyPr/>
          <a:lstStyle/>
          <a:p>
            <a:r>
              <a:rPr lang="en-US" sz="2400" dirty="0">
                <a:latin typeface="+mj-lt"/>
              </a:rPr>
              <a:t>Data encrypted before it’s uploaded to S3</a:t>
            </a:r>
          </a:p>
          <a:p>
            <a:r>
              <a:rPr lang="en-US" sz="2400" dirty="0">
                <a:latin typeface="+mj-lt"/>
              </a:rPr>
              <a:t>More complex, but may be required for regulatory reasons</a:t>
            </a:r>
          </a:p>
          <a:p>
            <a:r>
              <a:rPr lang="en-US" sz="2400" dirty="0">
                <a:latin typeface="+mj-lt"/>
              </a:rPr>
              <a:t>Must be done programmatically (not an option through the Console UI)</a:t>
            </a:r>
          </a:p>
          <a:p>
            <a:pPr marL="297080" lvl="1" indent="0">
              <a:buNone/>
            </a:pPr>
            <a:endParaRPr lang="en-US" sz="24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a:p>
            <a:pPr lvl="1"/>
            <a:endParaRPr lang="en-US" sz="2200" dirty="0">
              <a:latin typeface="+mj-lt"/>
            </a:endParaRPr>
          </a:p>
        </p:txBody>
      </p:sp>
      <p:sp>
        <p:nvSpPr>
          <p:cNvPr id="6" name="TextBox 5">
            <a:extLst>
              <a:ext uri="{FF2B5EF4-FFF2-40B4-BE49-F238E27FC236}">
                <a16:creationId xmlns:a16="http://schemas.microsoft.com/office/drawing/2014/main" id="{A358A236-30B1-745B-03EC-2BA12F13A1B1}"/>
              </a:ext>
            </a:extLst>
          </p:cNvPr>
          <p:cNvSpPr txBox="1"/>
          <p:nvPr/>
        </p:nvSpPr>
        <p:spPr>
          <a:xfrm>
            <a:off x="9875516" y="3119771"/>
            <a:ext cx="6928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sp>
        <p:nvSpPr>
          <p:cNvPr id="7" name="Rectangle 6">
            <a:extLst>
              <a:ext uri="{FF2B5EF4-FFF2-40B4-BE49-F238E27FC236}">
                <a16:creationId xmlns:a16="http://schemas.microsoft.com/office/drawing/2014/main" id="{573AE282-9A76-1D03-4559-12631A3979D8}"/>
              </a:ext>
            </a:extLst>
          </p:cNvPr>
          <p:cNvSpPr/>
          <p:nvPr/>
        </p:nvSpPr>
        <p:spPr>
          <a:xfrm>
            <a:off x="9760788" y="3402640"/>
            <a:ext cx="1555164" cy="2214409"/>
          </a:xfrm>
          <a:prstGeom prst="rect">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descr="Icon&#10;&#10;Description automatically generated">
            <a:extLst>
              <a:ext uri="{FF2B5EF4-FFF2-40B4-BE49-F238E27FC236}">
                <a16:creationId xmlns:a16="http://schemas.microsoft.com/office/drawing/2014/main" id="{0AED5AD6-4DC7-5E1E-4244-D2C22C75A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209" y="3818507"/>
            <a:ext cx="691338" cy="691338"/>
          </a:xfrm>
          <a:prstGeom prst="rect">
            <a:avLst/>
          </a:prstGeom>
        </p:spPr>
      </p:pic>
      <p:cxnSp>
        <p:nvCxnSpPr>
          <p:cNvPr id="9" name="Straight Arrow Connector 8">
            <a:extLst>
              <a:ext uri="{FF2B5EF4-FFF2-40B4-BE49-F238E27FC236}">
                <a16:creationId xmlns:a16="http://schemas.microsoft.com/office/drawing/2014/main" id="{EF1FF1C7-66B0-E6F5-492F-B4AB7A25C567}"/>
              </a:ext>
            </a:extLst>
          </p:cNvPr>
          <p:cNvCxnSpPr>
            <a:cxnSpLocks/>
            <a:stCxn id="22" idx="3"/>
            <a:endCxn id="7" idx="1"/>
          </p:cNvCxnSpPr>
          <p:nvPr/>
        </p:nvCxnSpPr>
        <p:spPr>
          <a:xfrm>
            <a:off x="7924202" y="4509845"/>
            <a:ext cx="1836586" cy="0"/>
          </a:xfrm>
          <a:prstGeom prst="straightConnector1">
            <a:avLst/>
          </a:prstGeom>
          <a:ln w="38100">
            <a:solidFill>
              <a:schemeClr val="tx1">
                <a:lumMod val="65000"/>
                <a:lumOff val="35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B05B2AE3-F1C1-C88D-9E1F-352065172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6585" y="3175455"/>
            <a:ext cx="479961" cy="479961"/>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3" name="Graphic 8">
            <a:extLst>
              <a:ext uri="{FF2B5EF4-FFF2-40B4-BE49-F238E27FC236}">
                <a16:creationId xmlns:a16="http://schemas.microsoft.com/office/drawing/2014/main" id="{3EBAFC70-7085-4CCA-3F20-FE66684B0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6082" y="4318839"/>
            <a:ext cx="550203" cy="550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9">
            <a:extLst>
              <a:ext uri="{FF2B5EF4-FFF2-40B4-BE49-F238E27FC236}">
                <a16:creationId xmlns:a16="http://schemas.microsoft.com/office/drawing/2014/main" id="{BA808C17-9741-873F-6831-C3B92DE5CD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3926" y="45889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59779C76-8760-979E-0A08-A5849993A0ED}"/>
              </a:ext>
            </a:extLst>
          </p:cNvPr>
          <p:cNvSpPr txBox="1"/>
          <p:nvPr/>
        </p:nvSpPr>
        <p:spPr>
          <a:xfrm>
            <a:off x="5482830" y="4936039"/>
            <a:ext cx="161341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Trebuchet MS" panose="020B0603020202020204"/>
              </a:rPr>
              <a:t>Client-side key</a:t>
            </a: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22" name="Rectangle 21">
            <a:extLst>
              <a:ext uri="{FF2B5EF4-FFF2-40B4-BE49-F238E27FC236}">
                <a16:creationId xmlns:a16="http://schemas.microsoft.com/office/drawing/2014/main" id="{4CD2235D-62B7-7372-A59A-E8BDCC670F11}"/>
              </a:ext>
            </a:extLst>
          </p:cNvPr>
          <p:cNvSpPr/>
          <p:nvPr/>
        </p:nvSpPr>
        <p:spPr>
          <a:xfrm>
            <a:off x="5156110" y="3402640"/>
            <a:ext cx="2768092" cy="2214409"/>
          </a:xfrm>
          <a:prstGeom prst="rect">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1" name="Right Brace 20">
            <a:extLst>
              <a:ext uri="{FF2B5EF4-FFF2-40B4-BE49-F238E27FC236}">
                <a16:creationId xmlns:a16="http://schemas.microsoft.com/office/drawing/2014/main" id="{1D5F0F12-82AF-57EF-4F25-61654F2B2D49}"/>
              </a:ext>
            </a:extLst>
          </p:cNvPr>
          <p:cNvSpPr/>
          <p:nvPr/>
        </p:nvSpPr>
        <p:spPr>
          <a:xfrm>
            <a:off x="6884317" y="3691100"/>
            <a:ext cx="487687" cy="1756195"/>
          </a:xfrm>
          <a:prstGeom prst="rightBrac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a16="http://schemas.microsoft.com/office/drawing/2014/main" id="{37043186-3172-D267-CAFF-F39DFDC4F85A}"/>
              </a:ext>
            </a:extLst>
          </p:cNvPr>
          <p:cNvSpPr txBox="1"/>
          <p:nvPr/>
        </p:nvSpPr>
        <p:spPr>
          <a:xfrm>
            <a:off x="6753907" y="4187600"/>
            <a:ext cx="8910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rebuchet MS" panose="020B0603020202020204"/>
                <a:ea typeface="+mn-ea"/>
                <a:cs typeface="+mn-cs"/>
              </a:rPr>
              <a:t>Encrypt</a:t>
            </a:r>
          </a:p>
        </p:txBody>
      </p:sp>
      <p:sp>
        <p:nvSpPr>
          <p:cNvPr id="26" name="TextBox 25">
            <a:extLst>
              <a:ext uri="{FF2B5EF4-FFF2-40B4-BE49-F238E27FC236}">
                <a16:creationId xmlns:a16="http://schemas.microsoft.com/office/drawing/2014/main" id="{0D21564C-381D-D801-00A6-44C01F622EB9}"/>
              </a:ext>
            </a:extLst>
          </p:cNvPr>
          <p:cNvSpPr txBox="1"/>
          <p:nvPr/>
        </p:nvSpPr>
        <p:spPr>
          <a:xfrm>
            <a:off x="7906419" y="4187600"/>
            <a:ext cx="17219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Trebuchet MS" panose="020B0603020202020204"/>
              </a:rPr>
              <a:t>HTTP or HTTPS</a:t>
            </a:r>
            <a:endParaRPr kumimoji="0" lang="en-US" sz="1200" b="0" i="0" u="none" strike="noStrike" kern="1200" cap="none" spc="0" normalizeH="0" baseline="0" noProof="0" dirty="0">
              <a:ln>
                <a:noFill/>
              </a:ln>
              <a:solidFill>
                <a:prstClr val="black"/>
              </a:solidFill>
              <a:effectLst/>
              <a:uLnTx/>
              <a:uFillTx/>
              <a:latin typeface="Trebuchet MS" panose="020B0603020202020204"/>
            </a:endParaRPr>
          </a:p>
        </p:txBody>
      </p:sp>
      <p:sp>
        <p:nvSpPr>
          <p:cNvPr id="27" name="TextBox 26">
            <a:extLst>
              <a:ext uri="{FF2B5EF4-FFF2-40B4-BE49-F238E27FC236}">
                <a16:creationId xmlns:a16="http://schemas.microsoft.com/office/drawing/2014/main" id="{42F86797-0C99-1531-700C-7DDC00CA36E9}"/>
              </a:ext>
            </a:extLst>
          </p:cNvPr>
          <p:cNvSpPr txBox="1"/>
          <p:nvPr/>
        </p:nvSpPr>
        <p:spPr>
          <a:xfrm>
            <a:off x="10092846" y="4027799"/>
            <a:ext cx="8910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rebuchet MS" panose="020B0603020202020204"/>
                <a:ea typeface="+mn-ea"/>
                <a:cs typeface="+mn-cs"/>
              </a:rPr>
              <a:t>Store</a:t>
            </a:r>
          </a:p>
        </p:txBody>
      </p:sp>
    </p:spTree>
    <p:extLst>
      <p:ext uri="{BB962C8B-B14F-4D97-AF65-F5344CB8AC3E}">
        <p14:creationId xmlns:p14="http://schemas.microsoft.com/office/powerpoint/2010/main" val="44752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animBg="1"/>
      <p:bldP spid="20" grpId="0"/>
      <p:bldP spid="22" grpId="0" animBg="1"/>
      <p:bldP spid="21" grpId="0" animBg="1"/>
      <p:bldP spid="23" grpId="0" animBg="1"/>
      <p:bldP spid="26" grpId="0"/>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1E21-E98B-41B8-9799-523A4E0AFCC8}"/>
              </a:ext>
            </a:extLst>
          </p:cNvPr>
          <p:cNvSpPr>
            <a:spLocks noGrp="1"/>
          </p:cNvSpPr>
          <p:nvPr>
            <p:ph type="title"/>
          </p:nvPr>
        </p:nvSpPr>
        <p:spPr/>
        <p:txBody>
          <a:bodyPr/>
          <a:lstStyle/>
          <a:p>
            <a:r>
              <a:rPr lang="en-US" dirty="0"/>
              <a:t>Two Types of Encryption</a:t>
            </a:r>
          </a:p>
        </p:txBody>
      </p:sp>
      <p:cxnSp>
        <p:nvCxnSpPr>
          <p:cNvPr id="4" name="Straight Connector 3">
            <a:extLst>
              <a:ext uri="{FF2B5EF4-FFF2-40B4-BE49-F238E27FC236}">
                <a16:creationId xmlns:a16="http://schemas.microsoft.com/office/drawing/2014/main" id="{7DF612B9-7AA8-4337-A0D4-C5117A9A223C}"/>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F2020D-A4CF-46D7-95F5-915CB579DE46}"/>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AT REST</a:t>
            </a:r>
          </a:p>
        </p:txBody>
      </p:sp>
      <p:sp>
        <p:nvSpPr>
          <p:cNvPr id="6" name="TextBox 5">
            <a:extLst>
              <a:ext uri="{FF2B5EF4-FFF2-40B4-BE49-F238E27FC236}">
                <a16:creationId xmlns:a16="http://schemas.microsoft.com/office/drawing/2014/main" id="{D589B1AC-3F7A-4745-B651-7C6B766B29A6}"/>
              </a:ext>
            </a:extLst>
          </p:cNvPr>
          <p:cNvSpPr txBox="1"/>
          <p:nvPr/>
        </p:nvSpPr>
        <p:spPr>
          <a:xfrm>
            <a:off x="6368716" y="1582155"/>
            <a:ext cx="310414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IN TRANSIT</a:t>
            </a:r>
          </a:p>
        </p:txBody>
      </p:sp>
      <p:sp>
        <p:nvSpPr>
          <p:cNvPr id="7" name="TextBox 6">
            <a:extLst>
              <a:ext uri="{FF2B5EF4-FFF2-40B4-BE49-F238E27FC236}">
                <a16:creationId xmlns:a16="http://schemas.microsoft.com/office/drawing/2014/main" id="{D04B3EC3-D888-4DC7-AB0F-2AD559C7F251}"/>
              </a:ext>
            </a:extLst>
          </p:cNvPr>
          <p:cNvSpPr txBox="1"/>
          <p:nvPr/>
        </p:nvSpPr>
        <p:spPr>
          <a:xfrm>
            <a:off x="541422" y="2139847"/>
            <a:ext cx="5281864" cy="3135998"/>
          </a:xfrm>
          <a:prstGeom prst="rect">
            <a:avLst/>
          </a:prstGeom>
        </p:spPr>
        <p:txBody>
          <a:bodyPr vert="horz" wrap="square" lIns="0" tIns="32970" rIns="65939" bIns="32970" rtlCol="0" anchor="t" anchorCtr="0">
            <a:noAutofit/>
          </a:bodyPr>
          <a:lstStyle/>
          <a:p>
            <a:pPr lvl="0" algn="r" defTabSz="439502">
              <a:spcBef>
                <a:spcPts val="600"/>
              </a:spcBef>
              <a:spcAft>
                <a:spcPts val="600"/>
              </a:spcAft>
              <a:defRPr/>
            </a:pPr>
            <a:r>
              <a:rPr lang="en-US" sz="2400" dirty="0">
                <a:solidFill>
                  <a:srgbClr val="404040"/>
                </a:solidFill>
                <a:ea typeface="PS TT Commons" charset="0"/>
                <a:cs typeface="PS TT Commons" charset="0"/>
              </a:rPr>
              <a:t>As a best practice, S3 data should always be encrypted at rest (unless intended for public consumption)</a:t>
            </a:r>
          </a:p>
          <a:p>
            <a:pPr lvl="0" algn="r" defTabSz="439502">
              <a:spcBef>
                <a:spcPts val="600"/>
              </a:spcBef>
              <a:spcAft>
                <a:spcPts val="600"/>
              </a:spcAft>
              <a:defRPr/>
            </a:pPr>
            <a:r>
              <a:rPr lang="en-US" sz="2400" dirty="0">
                <a:solidFill>
                  <a:srgbClr val="404040"/>
                </a:solidFill>
                <a:ea typeface="PS TT Commons" charset="0"/>
                <a:cs typeface="PS TT Commons" charset="0"/>
              </a:rPr>
              <a:t>Can be set at the bucket or file level</a:t>
            </a:r>
          </a:p>
          <a:p>
            <a:pPr lvl="0" algn="r" defTabSz="439502">
              <a:spcBef>
                <a:spcPts val="600"/>
              </a:spcBef>
              <a:spcAft>
                <a:spcPts val="600"/>
              </a:spcAft>
              <a:defRPr/>
            </a:pPr>
            <a:r>
              <a:rPr lang="en-US" sz="2400" dirty="0">
                <a:solidFill>
                  <a:srgbClr val="404040"/>
                </a:solidFill>
                <a:ea typeface="PS TT Commons" charset="0"/>
                <a:cs typeface="PS TT Commons" charset="0"/>
              </a:rPr>
              <a:t>Once applied to a bucket, all new files will be encrypted upon upload</a:t>
            </a:r>
          </a:p>
          <a:p>
            <a:pPr lvl="0" algn="r" defTabSz="439502">
              <a:spcBef>
                <a:spcPts val="600"/>
              </a:spcBef>
              <a:spcAft>
                <a:spcPts val="600"/>
              </a:spcAft>
              <a:defRPr/>
            </a:pPr>
            <a:r>
              <a:rPr lang="en-US" sz="2400" dirty="0">
                <a:solidFill>
                  <a:srgbClr val="404040"/>
                </a:solidFill>
                <a:ea typeface="PS TT Commons" charset="0"/>
                <a:cs typeface="PS TT Commons" charset="0"/>
              </a:rPr>
              <a:t>Two options for encryption at rest: </a:t>
            </a:r>
            <a:br>
              <a:rPr lang="en-US" sz="2400" dirty="0">
                <a:solidFill>
                  <a:srgbClr val="404040"/>
                </a:solidFill>
                <a:ea typeface="PS TT Commons" charset="0"/>
                <a:cs typeface="PS TT Commons" charset="0"/>
              </a:rPr>
            </a:br>
            <a:r>
              <a:rPr lang="en-US" sz="2400" dirty="0">
                <a:solidFill>
                  <a:srgbClr val="404040"/>
                </a:solidFill>
                <a:ea typeface="PS TT Commons" charset="0"/>
                <a:cs typeface="PS TT Commons" charset="0"/>
              </a:rPr>
              <a:t>server-side or client-side</a:t>
            </a:r>
          </a:p>
          <a:p>
            <a:pPr marL="0" marR="0" lvl="0" indent="0" algn="r" defTabSz="439502" rtl="0" eaLnBrk="1" fontAlgn="auto" latinLnBrk="0" hangingPunct="1">
              <a:lnSpc>
                <a:spcPct val="100000"/>
              </a:lnSpc>
              <a:spcBef>
                <a:spcPts val="600"/>
              </a:spcBef>
              <a:spcAft>
                <a:spcPts val="600"/>
              </a:spcAft>
              <a:buClrTx/>
              <a:buSzTx/>
              <a:buFontTx/>
              <a:buNone/>
              <a:tabLst/>
              <a:defRPr/>
            </a:pPr>
            <a:endPar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8" name="TextBox 7">
            <a:extLst>
              <a:ext uri="{FF2B5EF4-FFF2-40B4-BE49-F238E27FC236}">
                <a16:creationId xmlns:a16="http://schemas.microsoft.com/office/drawing/2014/main" id="{34153115-B8E1-41ED-9AD0-BDD925D13BA6}"/>
              </a:ext>
            </a:extLst>
          </p:cNvPr>
          <p:cNvSpPr txBox="1"/>
          <p:nvPr/>
        </p:nvSpPr>
        <p:spPr>
          <a:xfrm>
            <a:off x="6368716" y="2139846"/>
            <a:ext cx="4985085"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Use Amazon’s encrypted API endpoints to encrypt</a:t>
            </a:r>
            <a:r>
              <a:rPr kumimoji="0" lang="en-US" sz="24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data in transit (e.g., moving data from an EC2 instance to an S3 bucket)</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400" baseline="0" dirty="0">
                <a:solidFill>
                  <a:srgbClr val="404040"/>
                </a:solidFill>
                <a:latin typeface="Trebuchet MS" panose="020B0603020202020204"/>
                <a:ea typeface="PS TT Commons" charset="0"/>
                <a:cs typeface="PS TT Commons" charset="0"/>
              </a:rPr>
              <a:t>HTTP endpoint also available, but HTTPS with TLS/SSL</a:t>
            </a:r>
            <a:r>
              <a:rPr lang="en-US" sz="2400" dirty="0">
                <a:solidFill>
                  <a:srgbClr val="404040"/>
                </a:solidFill>
                <a:latin typeface="Trebuchet MS" panose="020B0603020202020204"/>
                <a:ea typeface="PS TT Commons" charset="0"/>
                <a:cs typeface="PS TT Commons" charset="0"/>
              </a:rPr>
              <a:t> is required for encryption</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400" dirty="0">
                <a:solidFill>
                  <a:srgbClr val="404040"/>
                </a:solidFill>
                <a:latin typeface="Trebuchet MS" panose="020B0603020202020204"/>
                <a:ea typeface="PS TT Commons" charset="0"/>
                <a:cs typeface="PS TT Commons" charset="0"/>
              </a:rPr>
              <a:t>HTTPS also required for SSE-C (customer keys)</a:t>
            </a: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189108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899698" cy="5919895"/>
          </a:xfrm>
        </p:spPr>
        <p:txBody>
          <a:bodyPr/>
          <a:lstStyle/>
          <a:p>
            <a:pPr marL="0" indent="0">
              <a:spcBef>
                <a:spcPts val="600"/>
              </a:spcBef>
              <a:buSzPct val="100000"/>
              <a:buNone/>
            </a:pPr>
            <a:r>
              <a:rPr lang="en-US" sz="2600" dirty="0"/>
              <a:t>Course Introduction</a:t>
            </a:r>
          </a:p>
          <a:p>
            <a:pPr marL="0" indent="0">
              <a:spcBef>
                <a:spcPts val="600"/>
              </a:spcBef>
              <a:buSzPct val="100000"/>
              <a:buNone/>
            </a:pPr>
            <a:r>
              <a:rPr lang="en-US" sz="2600" dirty="0"/>
              <a:t>AWS Cloud Practitioner Refresher</a:t>
            </a:r>
          </a:p>
          <a:p>
            <a:pPr marL="0" indent="0">
              <a:spcBef>
                <a:spcPts val="600"/>
              </a:spcBef>
              <a:buSzPct val="100000"/>
              <a:buNone/>
            </a:pPr>
            <a:r>
              <a:rPr lang="en-US" sz="2600" dirty="0"/>
              <a:t>Authentication and Authorization – Identity and Access Management (IAM)</a:t>
            </a:r>
          </a:p>
          <a:p>
            <a:pPr marL="0" indent="0">
              <a:spcBef>
                <a:spcPts val="600"/>
              </a:spcBef>
              <a:buSzPct val="100000"/>
              <a:buNone/>
            </a:pPr>
            <a:r>
              <a:rPr lang="en-US" sz="2600" dirty="0"/>
              <a:t>Compute</a:t>
            </a:r>
          </a:p>
          <a:p>
            <a:pPr marL="0" indent="0">
              <a:spcBef>
                <a:spcPts val="600"/>
              </a:spcBef>
              <a:buSzPct val="100000"/>
              <a:buNone/>
            </a:pPr>
            <a:r>
              <a:rPr lang="en-US" sz="2600" dirty="0"/>
              <a:t>Elastic Load Balancing and Auto Scaling</a:t>
            </a:r>
          </a:p>
          <a:p>
            <a:pPr marL="0" indent="0">
              <a:spcBef>
                <a:spcPts val="600"/>
              </a:spcBef>
              <a:buSzPct val="100000"/>
              <a:buNone/>
            </a:pPr>
            <a:r>
              <a:rPr lang="en-US" sz="2600" dirty="0"/>
              <a:t>Networking</a:t>
            </a:r>
            <a:r>
              <a:rPr lang="en-US" sz="2600" dirty="0">
                <a:solidFill>
                  <a:schemeClr val="accent2"/>
                </a:solidFill>
              </a:rPr>
              <a:t> </a:t>
            </a:r>
          </a:p>
          <a:p>
            <a:pPr marL="0" indent="0">
              <a:spcBef>
                <a:spcPts val="600"/>
              </a:spcBef>
              <a:buSzPct val="100000"/>
              <a:buNone/>
            </a:pPr>
            <a:r>
              <a:rPr lang="en-US" sz="2600" dirty="0">
                <a:solidFill>
                  <a:schemeClr val="accent2"/>
                </a:solidFill>
              </a:rPr>
              <a:t>Storage</a:t>
            </a:r>
          </a:p>
          <a:p>
            <a:pPr marL="0" indent="0">
              <a:spcBef>
                <a:spcPts val="600"/>
              </a:spcBef>
              <a:buSzPct val="100000"/>
              <a:buNone/>
            </a:pPr>
            <a:r>
              <a:rPr lang="en-US" sz="2600" dirty="0"/>
              <a:t>Databases</a:t>
            </a:r>
          </a:p>
          <a:p>
            <a:pPr marL="0" indent="0">
              <a:spcBef>
                <a:spcPts val="600"/>
              </a:spcBef>
              <a:buSzPct val="100000"/>
              <a:buNone/>
            </a:pPr>
            <a:r>
              <a:rPr lang="en-US" sz="2600" dirty="0"/>
              <a:t>Data Migration and Transfer</a:t>
            </a:r>
          </a:p>
          <a:p>
            <a:pPr marL="0" indent="0">
              <a:spcBef>
                <a:spcPts val="600"/>
              </a:spcBef>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 Part 1</a:t>
            </a:r>
          </a:p>
        </p:txBody>
      </p:sp>
    </p:spTree>
    <p:extLst>
      <p:ext uri="{BB962C8B-B14F-4D97-AF65-F5344CB8AC3E}">
        <p14:creationId xmlns:p14="http://schemas.microsoft.com/office/powerpoint/2010/main" val="168897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Encrypting Buckets and Objects in S3</a:t>
            </a:r>
          </a:p>
        </p:txBody>
      </p:sp>
      <p:pic>
        <p:nvPicPr>
          <p:cNvPr id="7" name="Picture 6" descr="A blue sign with white text&#10;&#10;Description automatically generated with medium confidence">
            <a:extLst>
              <a:ext uri="{FF2B5EF4-FFF2-40B4-BE49-F238E27FC236}">
                <a16:creationId xmlns:a16="http://schemas.microsoft.com/office/drawing/2014/main" id="{75329F6E-0000-34A9-5F76-C735ECF52983}"/>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976338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y&#10;&#10;Description automatically generated">
            <a:extLst>
              <a:ext uri="{FF2B5EF4-FFF2-40B4-BE49-F238E27FC236}">
                <a16:creationId xmlns:a16="http://schemas.microsoft.com/office/drawing/2014/main" id="{3873C84B-642D-F57E-F41E-FF391D662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EE27CE8-FA02-3589-ACDD-DF6F62E25BCA}"/>
              </a:ext>
            </a:extLst>
          </p:cNvPr>
          <p:cNvSpPr/>
          <p:nvPr/>
        </p:nvSpPr>
        <p:spPr>
          <a:xfrm>
            <a:off x="0" y="5246370"/>
            <a:ext cx="12192000" cy="118872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VERSIONING</a:t>
            </a:r>
          </a:p>
        </p:txBody>
      </p:sp>
    </p:spTree>
    <p:extLst>
      <p:ext uri="{BB962C8B-B14F-4D97-AF65-F5344CB8AC3E}">
        <p14:creationId xmlns:p14="http://schemas.microsoft.com/office/powerpoint/2010/main" val="4027474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34A5-08AD-054A-9282-0AB40823BA39}"/>
              </a:ext>
            </a:extLst>
          </p:cNvPr>
          <p:cNvSpPr>
            <a:spLocks noGrp="1"/>
          </p:cNvSpPr>
          <p:nvPr>
            <p:ph type="title"/>
          </p:nvPr>
        </p:nvSpPr>
        <p:spPr/>
        <p:txBody>
          <a:bodyPr/>
          <a:lstStyle/>
          <a:p>
            <a:r>
              <a:rPr lang="en-US" dirty="0"/>
              <a:t>Benefits</a:t>
            </a:r>
          </a:p>
        </p:txBody>
      </p:sp>
      <p:sp>
        <p:nvSpPr>
          <p:cNvPr id="4" name="Text Placeholder 3">
            <a:extLst>
              <a:ext uri="{FF2B5EF4-FFF2-40B4-BE49-F238E27FC236}">
                <a16:creationId xmlns:a16="http://schemas.microsoft.com/office/drawing/2014/main" id="{D7726E1B-903B-B205-FE9A-DA7D5ED25779}"/>
              </a:ext>
            </a:extLst>
          </p:cNvPr>
          <p:cNvSpPr>
            <a:spLocks noGrp="1"/>
          </p:cNvSpPr>
          <p:nvPr>
            <p:ph type="body" sz="quarter" idx="14"/>
          </p:nvPr>
        </p:nvSpPr>
        <p:spPr>
          <a:xfrm>
            <a:off x="2641950" y="4464578"/>
            <a:ext cx="3318692" cy="1220673"/>
          </a:xfrm>
        </p:spPr>
        <p:txBody>
          <a:bodyPr/>
          <a:lstStyle/>
          <a:p>
            <a:r>
              <a:rPr lang="en-US" sz="2000" dirty="0"/>
              <a:t>Restore objects that are accidentally overwritten or deleted</a:t>
            </a:r>
          </a:p>
        </p:txBody>
      </p:sp>
      <p:pic>
        <p:nvPicPr>
          <p:cNvPr id="14" name="Content Placeholder 13" descr="Shape&#10;&#10;Description automatically generated">
            <a:extLst>
              <a:ext uri="{FF2B5EF4-FFF2-40B4-BE49-F238E27FC236}">
                <a16:creationId xmlns:a16="http://schemas.microsoft.com/office/drawing/2014/main" id="{1ED86DA1-91AF-9406-3D4F-196C31980926}"/>
              </a:ext>
            </a:extLst>
          </p:cNvPr>
          <p:cNvPicPr>
            <a:picLocks noGrp="1" noChangeAspect="1"/>
          </p:cNvPicPr>
          <p:nvPr>
            <p:ph sz="quarter" idx="17"/>
          </p:nvPr>
        </p:nvPicPr>
        <p:blipFill>
          <a:blip r:embed="rId3">
            <a:extLst>
              <a:ext uri="{28A0092B-C50C-407E-A947-70E740481C1C}">
                <a14:useLocalDpi xmlns:a14="http://schemas.microsoft.com/office/drawing/2010/main" val="0"/>
              </a:ext>
            </a:extLst>
          </a:blip>
          <a:stretch>
            <a:fillRect/>
          </a:stretch>
        </p:blipFill>
        <p:spPr>
          <a:xfrm>
            <a:off x="6680378" y="1536150"/>
            <a:ext cx="2438740" cy="2438740"/>
          </a:xfrm>
        </p:spPr>
      </p:pic>
      <p:sp>
        <p:nvSpPr>
          <p:cNvPr id="8" name="Text Placeholder 7">
            <a:extLst>
              <a:ext uri="{FF2B5EF4-FFF2-40B4-BE49-F238E27FC236}">
                <a16:creationId xmlns:a16="http://schemas.microsoft.com/office/drawing/2014/main" id="{FC9345E8-D70B-6096-7FEF-7D3B1F0527AE}"/>
              </a:ext>
            </a:extLst>
          </p:cNvPr>
          <p:cNvSpPr>
            <a:spLocks noGrp="1"/>
          </p:cNvSpPr>
          <p:nvPr>
            <p:ph type="body" sz="quarter" idx="18"/>
          </p:nvPr>
        </p:nvSpPr>
        <p:spPr>
          <a:xfrm>
            <a:off x="6109747" y="4475539"/>
            <a:ext cx="3580002" cy="1220673"/>
          </a:xfrm>
        </p:spPr>
        <p:txBody>
          <a:bodyPr/>
          <a:lstStyle/>
          <a:p>
            <a:r>
              <a:rPr lang="en-US" sz="2000" dirty="0"/>
              <a:t>Prevent deletion of objects by enforcing “Object Lock” and/or “MFA delete”</a:t>
            </a:r>
          </a:p>
        </p:txBody>
      </p:sp>
      <p:pic>
        <p:nvPicPr>
          <p:cNvPr id="18" name="Content Placeholder 17" descr="A picture containing text, sign&#10;&#10;Description automatically generated">
            <a:extLst>
              <a:ext uri="{FF2B5EF4-FFF2-40B4-BE49-F238E27FC236}">
                <a16:creationId xmlns:a16="http://schemas.microsoft.com/office/drawing/2014/main" id="{5CE659DF-8864-D3D8-CB1F-C6B8456308E0}"/>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3082309" y="1532181"/>
            <a:ext cx="2438740" cy="2438740"/>
          </a:xfrm>
        </p:spPr>
      </p:pic>
    </p:spTree>
    <p:extLst>
      <p:ext uri="{BB962C8B-B14F-4D97-AF65-F5344CB8AC3E}">
        <p14:creationId xmlns:p14="http://schemas.microsoft.com/office/powerpoint/2010/main" val="221990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69C2F8-4EF5-4833-6799-0B2047F17E06}"/>
              </a:ext>
            </a:extLst>
          </p:cNvPr>
          <p:cNvSpPr>
            <a:spLocks noGrp="1"/>
          </p:cNvSpPr>
          <p:nvPr>
            <p:ph type="body" sz="quarter" idx="10"/>
          </p:nvPr>
        </p:nvSpPr>
        <p:spPr/>
        <p:txBody>
          <a:bodyPr/>
          <a:lstStyle/>
          <a:p>
            <a:r>
              <a:rPr lang="en-US" dirty="0">
                <a:latin typeface="+mj-lt"/>
              </a:rPr>
              <a:t>Enabled and suspended at the bucket level, and allows you to keep multiple variants of an object</a:t>
            </a:r>
          </a:p>
          <a:p>
            <a:r>
              <a:rPr lang="en-US" dirty="0">
                <a:latin typeface="+mj-lt"/>
              </a:rPr>
              <a:t>Once is enabled on a bucket, cannot be </a:t>
            </a:r>
            <a:r>
              <a:rPr lang="en-US" dirty="0" err="1">
                <a:latin typeface="+mj-lt"/>
              </a:rPr>
              <a:t>unversioned</a:t>
            </a:r>
            <a:endParaRPr lang="en-US" dirty="0">
              <a:latin typeface="+mj-lt"/>
            </a:endParaRPr>
          </a:p>
          <a:p>
            <a:pPr lvl="1"/>
            <a:r>
              <a:rPr lang="en-US" dirty="0">
                <a:latin typeface="+mj-lt"/>
              </a:rPr>
              <a:t>CAN be </a:t>
            </a:r>
            <a:r>
              <a:rPr lang="en-US" i="1" dirty="0">
                <a:latin typeface="+mj-lt"/>
              </a:rPr>
              <a:t>suspended</a:t>
            </a:r>
            <a:r>
              <a:rPr lang="en-US" dirty="0">
                <a:latin typeface="+mj-lt"/>
              </a:rPr>
              <a:t> by the bucket owner</a:t>
            </a:r>
          </a:p>
          <a:p>
            <a:r>
              <a:rPr lang="en-US" dirty="0">
                <a:latin typeface="+mj-lt"/>
              </a:rPr>
              <a:t>Versioning state applies to ALL objects in the bucket</a:t>
            </a:r>
          </a:p>
          <a:p>
            <a:r>
              <a:rPr lang="en-US" dirty="0">
                <a:latin typeface="+mj-lt"/>
              </a:rPr>
              <a:t>Enabling versioning will give new objects a unique version ID</a:t>
            </a:r>
          </a:p>
          <a:p>
            <a:r>
              <a:rPr lang="en-US" dirty="0">
                <a:latin typeface="+mj-lt"/>
              </a:rPr>
              <a:t>Existing objects will have a version ID of null and then get a unique version ID when modified in the future</a:t>
            </a:r>
          </a:p>
        </p:txBody>
      </p:sp>
      <p:sp>
        <p:nvSpPr>
          <p:cNvPr id="3" name="Content Placeholder 2">
            <a:extLst>
              <a:ext uri="{FF2B5EF4-FFF2-40B4-BE49-F238E27FC236}">
                <a16:creationId xmlns:a16="http://schemas.microsoft.com/office/drawing/2014/main" id="{5AD0395F-DFB3-AAFC-65E3-364D7B041417}"/>
              </a:ext>
            </a:extLst>
          </p:cNvPr>
          <p:cNvSpPr>
            <a:spLocks noGrp="1"/>
          </p:cNvSpPr>
          <p:nvPr>
            <p:ph sz="quarter" idx="14"/>
          </p:nvPr>
        </p:nvSpPr>
        <p:spPr/>
        <p:txBody>
          <a:bodyPr/>
          <a:lstStyle/>
          <a:p>
            <a:r>
              <a:rPr lang="en-US" dirty="0"/>
              <a:t>Basics of Versioning </a:t>
            </a:r>
            <a:br>
              <a:rPr lang="en-US" dirty="0"/>
            </a:br>
            <a:r>
              <a:rPr lang="en-US" dirty="0"/>
              <a:t>in S3</a:t>
            </a:r>
          </a:p>
        </p:txBody>
      </p:sp>
    </p:spTree>
    <p:extLst>
      <p:ext uri="{BB962C8B-B14F-4D97-AF65-F5344CB8AC3E}">
        <p14:creationId xmlns:p14="http://schemas.microsoft.com/office/powerpoint/2010/main" val="213554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69C2F8-4EF5-4833-6799-0B2047F17E06}"/>
              </a:ext>
            </a:extLst>
          </p:cNvPr>
          <p:cNvSpPr>
            <a:spLocks noGrp="1"/>
          </p:cNvSpPr>
          <p:nvPr>
            <p:ph type="body" sz="quarter" idx="10"/>
          </p:nvPr>
        </p:nvSpPr>
        <p:spPr/>
        <p:txBody>
          <a:bodyPr/>
          <a:lstStyle/>
          <a:p>
            <a:r>
              <a:rPr lang="en-US" sz="3200" dirty="0">
                <a:latin typeface="+mj-lt"/>
              </a:rPr>
              <a:t>MFA Delete </a:t>
            </a:r>
            <a:r>
              <a:rPr lang="en-US" sz="2400" dirty="0">
                <a:latin typeface="+mj-lt"/>
              </a:rPr>
              <a:t>(applied on the bucket)</a:t>
            </a:r>
          </a:p>
          <a:p>
            <a:pPr lvl="1"/>
            <a:r>
              <a:rPr lang="en-US" sz="2800" dirty="0">
                <a:latin typeface="+mj-lt"/>
              </a:rPr>
              <a:t>Requires MFA:</a:t>
            </a:r>
          </a:p>
          <a:p>
            <a:pPr lvl="2"/>
            <a:r>
              <a:rPr lang="en-US" sz="2400" dirty="0">
                <a:latin typeface="+mj-lt"/>
              </a:rPr>
              <a:t>Changing the versioning state of your bucket</a:t>
            </a:r>
          </a:p>
          <a:p>
            <a:pPr lvl="2"/>
            <a:r>
              <a:rPr lang="en-US" sz="2400" dirty="0">
                <a:latin typeface="+mj-lt"/>
              </a:rPr>
              <a:t>Permanently deleting an object version</a:t>
            </a:r>
          </a:p>
        </p:txBody>
      </p:sp>
      <p:sp>
        <p:nvSpPr>
          <p:cNvPr id="3" name="Content Placeholder 2">
            <a:extLst>
              <a:ext uri="{FF2B5EF4-FFF2-40B4-BE49-F238E27FC236}">
                <a16:creationId xmlns:a16="http://schemas.microsoft.com/office/drawing/2014/main" id="{5AD0395F-DFB3-AAFC-65E3-364D7B041417}"/>
              </a:ext>
            </a:extLst>
          </p:cNvPr>
          <p:cNvSpPr>
            <a:spLocks noGrp="1"/>
          </p:cNvSpPr>
          <p:nvPr>
            <p:ph sz="quarter" idx="14"/>
          </p:nvPr>
        </p:nvSpPr>
        <p:spPr/>
        <p:txBody>
          <a:bodyPr/>
          <a:lstStyle/>
          <a:p>
            <a:r>
              <a:rPr lang="en-US" dirty="0"/>
              <a:t>Preventing Deletion with </a:t>
            </a:r>
            <a:r>
              <a:rPr lang="en-US" dirty="0">
                <a:solidFill>
                  <a:srgbClr val="FF9900"/>
                </a:solidFill>
              </a:rPr>
              <a:t>MFA Delete</a:t>
            </a:r>
          </a:p>
        </p:txBody>
      </p:sp>
    </p:spTree>
    <p:extLst>
      <p:ext uri="{BB962C8B-B14F-4D97-AF65-F5344CB8AC3E}">
        <p14:creationId xmlns:p14="http://schemas.microsoft.com/office/powerpoint/2010/main" val="145803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69C2F8-4EF5-4833-6799-0B2047F17E06}"/>
              </a:ext>
            </a:extLst>
          </p:cNvPr>
          <p:cNvSpPr>
            <a:spLocks noGrp="1"/>
          </p:cNvSpPr>
          <p:nvPr>
            <p:ph type="body" sz="quarter" idx="10"/>
          </p:nvPr>
        </p:nvSpPr>
        <p:spPr/>
        <p:txBody>
          <a:bodyPr/>
          <a:lstStyle/>
          <a:p>
            <a:r>
              <a:rPr lang="en-US" sz="2800" dirty="0">
                <a:latin typeface="+mj-lt"/>
              </a:rPr>
              <a:t>Object Lock </a:t>
            </a:r>
            <a:r>
              <a:rPr lang="en-US" sz="2000" dirty="0">
                <a:latin typeface="+mj-lt"/>
              </a:rPr>
              <a:t>(set at object level)</a:t>
            </a:r>
          </a:p>
          <a:p>
            <a:pPr lvl="1"/>
            <a:r>
              <a:rPr lang="en-US" sz="2400" dirty="0">
                <a:latin typeface="+mj-lt"/>
              </a:rPr>
              <a:t>Prevents object deletion/overwriting for a fixed amount of time or indefinitely</a:t>
            </a:r>
          </a:p>
          <a:p>
            <a:pPr lvl="2"/>
            <a:r>
              <a:rPr lang="en-US" sz="2000" b="1" dirty="0">
                <a:latin typeface="+mj-lt"/>
              </a:rPr>
              <a:t>Retention period</a:t>
            </a:r>
            <a:r>
              <a:rPr lang="en-US" sz="2000" dirty="0">
                <a:latin typeface="+mj-lt"/>
              </a:rPr>
              <a:t>: A fixed period of time that an object is locked</a:t>
            </a:r>
          </a:p>
          <a:p>
            <a:pPr lvl="3"/>
            <a:r>
              <a:rPr lang="en-US" sz="1800" i="1" dirty="0">
                <a:latin typeface="+mj-lt"/>
              </a:rPr>
              <a:t>Governance mode</a:t>
            </a:r>
            <a:r>
              <a:rPr lang="en-US" sz="1800" dirty="0">
                <a:latin typeface="+mj-lt"/>
              </a:rPr>
              <a:t>: only users with special permissions can delete/overwrite objects or alter settings</a:t>
            </a:r>
          </a:p>
          <a:p>
            <a:pPr lvl="3"/>
            <a:r>
              <a:rPr lang="en-US" sz="1800" i="1" dirty="0">
                <a:latin typeface="+mj-lt"/>
              </a:rPr>
              <a:t>Compliance mode</a:t>
            </a:r>
            <a:r>
              <a:rPr lang="en-US" sz="1800" dirty="0">
                <a:latin typeface="+mj-lt"/>
              </a:rPr>
              <a:t>: </a:t>
            </a:r>
            <a:r>
              <a:rPr lang="en-US" sz="1800" b="1" dirty="0">
                <a:latin typeface="+mj-lt"/>
              </a:rPr>
              <a:t>NOBODY (not even root)</a:t>
            </a:r>
            <a:r>
              <a:rPr lang="en-US" sz="1800" dirty="0">
                <a:latin typeface="+mj-lt"/>
              </a:rPr>
              <a:t> can delete/overwrite objects or alter settings</a:t>
            </a:r>
          </a:p>
          <a:p>
            <a:pPr lvl="2"/>
            <a:r>
              <a:rPr lang="en-US" sz="2000" b="1" dirty="0">
                <a:latin typeface="+mj-lt"/>
              </a:rPr>
              <a:t>Legal hold</a:t>
            </a:r>
            <a:r>
              <a:rPr lang="en-US" sz="2000" dirty="0">
                <a:latin typeface="+mj-lt"/>
              </a:rPr>
              <a:t>: Object is locked until it is explicitly unlocked</a:t>
            </a:r>
          </a:p>
          <a:p>
            <a:pPr lvl="1"/>
            <a:r>
              <a:rPr lang="en-US" sz="2400" dirty="0">
                <a:latin typeface="+mj-lt"/>
              </a:rPr>
              <a:t>Only works in versioned buckets</a:t>
            </a:r>
          </a:p>
          <a:p>
            <a:pPr lvl="1"/>
            <a:r>
              <a:rPr lang="en-US" sz="2400" dirty="0">
                <a:latin typeface="+mj-lt"/>
              </a:rPr>
              <a:t>Stores objects using a write-once-read-many (WORM) model</a:t>
            </a:r>
            <a:endParaRPr lang="en-US" dirty="0">
              <a:latin typeface="+mj-lt"/>
            </a:endParaRPr>
          </a:p>
        </p:txBody>
      </p:sp>
      <p:sp>
        <p:nvSpPr>
          <p:cNvPr id="3" name="Content Placeholder 2">
            <a:extLst>
              <a:ext uri="{FF2B5EF4-FFF2-40B4-BE49-F238E27FC236}">
                <a16:creationId xmlns:a16="http://schemas.microsoft.com/office/drawing/2014/main" id="{5AD0395F-DFB3-AAFC-65E3-364D7B041417}"/>
              </a:ext>
            </a:extLst>
          </p:cNvPr>
          <p:cNvSpPr>
            <a:spLocks noGrp="1"/>
          </p:cNvSpPr>
          <p:nvPr>
            <p:ph sz="quarter" idx="14"/>
          </p:nvPr>
        </p:nvSpPr>
        <p:spPr/>
        <p:txBody>
          <a:bodyPr/>
          <a:lstStyle/>
          <a:p>
            <a:r>
              <a:rPr lang="en-US" dirty="0"/>
              <a:t>Preventing Deletion with </a:t>
            </a:r>
            <a:r>
              <a:rPr lang="en-US" dirty="0">
                <a:solidFill>
                  <a:srgbClr val="FF9900"/>
                </a:solidFill>
              </a:rPr>
              <a:t>Object Lock</a:t>
            </a:r>
          </a:p>
        </p:txBody>
      </p:sp>
    </p:spTree>
    <p:extLst>
      <p:ext uri="{BB962C8B-B14F-4D97-AF65-F5344CB8AC3E}">
        <p14:creationId xmlns:p14="http://schemas.microsoft.com/office/powerpoint/2010/main" val="258326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69C2F8-4EF5-4833-6799-0B2047F17E06}"/>
              </a:ext>
            </a:extLst>
          </p:cNvPr>
          <p:cNvSpPr>
            <a:spLocks noGrp="1"/>
          </p:cNvSpPr>
          <p:nvPr>
            <p:ph type="body" sz="quarter" idx="10"/>
          </p:nvPr>
        </p:nvSpPr>
        <p:spPr/>
        <p:txBody>
          <a:bodyPr/>
          <a:lstStyle/>
          <a:p>
            <a:r>
              <a:rPr lang="en-US" dirty="0">
                <a:latin typeface="+mj-lt"/>
              </a:rPr>
              <a:t>Versioning can result in one or more objects having MILLIONS of versions</a:t>
            </a:r>
          </a:p>
          <a:p>
            <a:r>
              <a:rPr lang="en-US" dirty="0">
                <a:latin typeface="+mj-lt"/>
              </a:rPr>
              <a:t>S3 will throttle requests, resulting in HTTP 503 responses </a:t>
            </a:r>
          </a:p>
          <a:p>
            <a:r>
              <a:rPr lang="en-US" dirty="0">
                <a:latin typeface="+mj-lt"/>
              </a:rPr>
              <a:t>Use the S3 inventory tool to identify these objects</a:t>
            </a:r>
          </a:p>
          <a:p>
            <a:r>
              <a:rPr lang="en-US" dirty="0">
                <a:latin typeface="+mj-lt"/>
              </a:rPr>
              <a:t>Expiration policies can also help prevent this issue</a:t>
            </a:r>
          </a:p>
        </p:txBody>
      </p:sp>
      <p:pic>
        <p:nvPicPr>
          <p:cNvPr id="7" name="Content Placeholder 6" descr="Logo, icon&#10;&#10;Description automatically generated">
            <a:extLst>
              <a:ext uri="{FF2B5EF4-FFF2-40B4-BE49-F238E27FC236}">
                <a16:creationId xmlns:a16="http://schemas.microsoft.com/office/drawing/2014/main" id="{36A74F9D-836F-2BBB-A078-327452B09CAE}"/>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130924" y="2209630"/>
            <a:ext cx="2438740" cy="2438740"/>
          </a:xfrm>
        </p:spPr>
      </p:pic>
    </p:spTree>
    <p:extLst>
      <p:ext uri="{BB962C8B-B14F-4D97-AF65-F5344CB8AC3E}">
        <p14:creationId xmlns:p14="http://schemas.microsoft.com/office/powerpoint/2010/main" val="239093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Enabling Versioning in S3</a:t>
            </a:r>
          </a:p>
        </p:txBody>
      </p:sp>
      <p:pic>
        <p:nvPicPr>
          <p:cNvPr id="7" name="Picture 6" descr="A blue sign with white text&#10;&#10;Description automatically generated with medium confidence">
            <a:extLst>
              <a:ext uri="{FF2B5EF4-FFF2-40B4-BE49-F238E27FC236}">
                <a16:creationId xmlns:a16="http://schemas.microsoft.com/office/drawing/2014/main" id="{75329F6E-0000-34A9-5F76-C735ECF52983}"/>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764274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587786-CEBA-8DE4-4C0A-09734FA24122}"/>
              </a:ext>
            </a:extLst>
          </p:cNvPr>
          <p:cNvSpPr>
            <a:spLocks noGrp="1"/>
          </p:cNvSpPr>
          <p:nvPr>
            <p:ph type="body" sz="quarter" idx="10"/>
          </p:nvPr>
        </p:nvSpPr>
        <p:spPr/>
        <p:txBody>
          <a:bodyPr/>
          <a:lstStyle/>
          <a:p>
            <a:r>
              <a:rPr lang="en-US" dirty="0"/>
              <a:t>S3 Storage Lifecycle</a:t>
            </a:r>
          </a:p>
        </p:txBody>
      </p:sp>
      <p:sp>
        <p:nvSpPr>
          <p:cNvPr id="5" name="Text Placeholder 4">
            <a:extLst>
              <a:ext uri="{FF2B5EF4-FFF2-40B4-BE49-F238E27FC236}">
                <a16:creationId xmlns:a16="http://schemas.microsoft.com/office/drawing/2014/main" id="{36F887C7-91C3-B3FB-67F4-E776A4616CCF}"/>
              </a:ext>
            </a:extLst>
          </p:cNvPr>
          <p:cNvSpPr>
            <a:spLocks noGrp="1"/>
          </p:cNvSpPr>
          <p:nvPr>
            <p:ph type="body" sz="quarter" idx="11"/>
          </p:nvPr>
        </p:nvSpPr>
        <p:spPr/>
        <p:txBody>
          <a:bodyPr/>
          <a:lstStyle/>
          <a:p>
            <a:r>
              <a:rPr lang="en-US" dirty="0"/>
              <a:t>Store objects in the most cost-efficient way</a:t>
            </a:r>
          </a:p>
        </p:txBody>
      </p:sp>
    </p:spTree>
    <p:extLst>
      <p:ext uri="{BB962C8B-B14F-4D97-AF65-F5344CB8AC3E}">
        <p14:creationId xmlns:p14="http://schemas.microsoft.com/office/powerpoint/2010/main" val="3809567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86B30-9A71-450D-3CA3-0B51DE490945}"/>
              </a:ext>
            </a:extLst>
          </p:cNvPr>
          <p:cNvSpPr>
            <a:spLocks noGrp="1"/>
          </p:cNvSpPr>
          <p:nvPr>
            <p:ph type="title"/>
          </p:nvPr>
        </p:nvSpPr>
        <p:spPr/>
        <p:txBody>
          <a:bodyPr/>
          <a:lstStyle/>
          <a:p>
            <a:r>
              <a:rPr lang="en-US" dirty="0"/>
              <a:t>Two Types of Actions</a:t>
            </a:r>
          </a:p>
        </p:txBody>
      </p:sp>
      <p:pic>
        <p:nvPicPr>
          <p:cNvPr id="4" name="Picture 3" descr="Shape&#10;&#10;Description automatically generated">
            <a:extLst>
              <a:ext uri="{FF2B5EF4-FFF2-40B4-BE49-F238E27FC236}">
                <a16:creationId xmlns:a16="http://schemas.microsoft.com/office/drawing/2014/main" id="{76154825-E4FA-7825-4932-3F029217F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890" y="2209630"/>
            <a:ext cx="2438740" cy="2438740"/>
          </a:xfrm>
          <a:prstGeom prst="rect">
            <a:avLst/>
          </a:prstGeom>
        </p:spPr>
      </p:pic>
      <p:pic>
        <p:nvPicPr>
          <p:cNvPr id="6" name="Picture 5" descr="Logo&#10;&#10;Description automatically generated">
            <a:extLst>
              <a:ext uri="{FF2B5EF4-FFF2-40B4-BE49-F238E27FC236}">
                <a16:creationId xmlns:a16="http://schemas.microsoft.com/office/drawing/2014/main" id="{10540E06-8F72-D808-9F3E-FDA06950D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370" y="2209630"/>
            <a:ext cx="2438740" cy="2438740"/>
          </a:xfrm>
          <a:prstGeom prst="rect">
            <a:avLst/>
          </a:prstGeom>
        </p:spPr>
      </p:pic>
      <p:sp>
        <p:nvSpPr>
          <p:cNvPr id="7" name="TextBox 6">
            <a:extLst>
              <a:ext uri="{FF2B5EF4-FFF2-40B4-BE49-F238E27FC236}">
                <a16:creationId xmlns:a16="http://schemas.microsoft.com/office/drawing/2014/main" id="{74DC0DB1-7941-078E-4453-460C6368B9C3}"/>
              </a:ext>
            </a:extLst>
          </p:cNvPr>
          <p:cNvSpPr txBox="1"/>
          <p:nvPr/>
        </p:nvSpPr>
        <p:spPr>
          <a:xfrm>
            <a:off x="2617269" y="4787154"/>
            <a:ext cx="2079981" cy="5558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Transition</a:t>
            </a:r>
          </a:p>
        </p:txBody>
      </p:sp>
      <p:sp>
        <p:nvSpPr>
          <p:cNvPr id="8" name="TextBox 7">
            <a:extLst>
              <a:ext uri="{FF2B5EF4-FFF2-40B4-BE49-F238E27FC236}">
                <a16:creationId xmlns:a16="http://schemas.microsoft.com/office/drawing/2014/main" id="{243701F9-2264-9AC6-010F-3532FCECDD8B}"/>
              </a:ext>
            </a:extLst>
          </p:cNvPr>
          <p:cNvSpPr txBox="1"/>
          <p:nvPr/>
        </p:nvSpPr>
        <p:spPr>
          <a:xfrm>
            <a:off x="7234644" y="4787154"/>
            <a:ext cx="2600192" cy="555812"/>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Expiration</a:t>
            </a:r>
          </a:p>
        </p:txBody>
      </p:sp>
    </p:spTree>
    <p:extLst>
      <p:ext uri="{BB962C8B-B14F-4D97-AF65-F5344CB8AC3E}">
        <p14:creationId xmlns:p14="http://schemas.microsoft.com/office/powerpoint/2010/main" val="246260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494479" y="1601210"/>
            <a:ext cx="8853288" cy="578417"/>
          </a:xfrm>
        </p:spPr>
        <p:txBody>
          <a:bodyPr/>
          <a:lstStyle/>
          <a:p>
            <a:r>
              <a:rPr lang="en-US" sz="4400" dirty="0">
                <a:latin typeface="+mj-lt"/>
              </a:rPr>
              <a:t>Simple Storage Service (S3)</a:t>
            </a:r>
          </a:p>
        </p:txBody>
      </p:sp>
      <p:sp>
        <p:nvSpPr>
          <p:cNvPr id="5" name="Text Placeholder 4"/>
          <p:cNvSpPr>
            <a:spLocks noGrp="1"/>
          </p:cNvSpPr>
          <p:nvPr>
            <p:ph type="body" sz="quarter" idx="11"/>
          </p:nvPr>
        </p:nvSpPr>
        <p:spPr>
          <a:xfrm>
            <a:off x="1493900" y="2415512"/>
            <a:ext cx="9174100" cy="3015469"/>
          </a:xfrm>
        </p:spPr>
        <p:txBody>
          <a:bodyPr>
            <a:normAutofit/>
          </a:bodyPr>
          <a:lstStyle/>
          <a:p>
            <a:pPr>
              <a:lnSpc>
                <a:spcPct val="100000"/>
              </a:lnSpc>
            </a:pPr>
            <a:r>
              <a:rPr lang="en-US" dirty="0">
                <a:latin typeface="+mj-lt"/>
              </a:rPr>
              <a:t>Inexpensive object (think “file”) storage in AWS</a:t>
            </a:r>
          </a:p>
          <a:p>
            <a:pPr>
              <a:lnSpc>
                <a:spcPct val="100000"/>
              </a:lnSpc>
            </a:pPr>
            <a:r>
              <a:rPr lang="en-US" dirty="0">
                <a:latin typeface="+mj-lt"/>
              </a:rPr>
              <a:t>“Unlimited” storage capacity</a:t>
            </a:r>
          </a:p>
          <a:p>
            <a:pPr>
              <a:lnSpc>
                <a:spcPct val="100000"/>
              </a:lnSpc>
            </a:pPr>
            <a:r>
              <a:rPr lang="en-US" dirty="0">
                <a:latin typeface="+mj-lt"/>
              </a:rPr>
              <a:t>Organized by “buckets”</a:t>
            </a:r>
          </a:p>
          <a:p>
            <a:pPr marL="1143000" lvl="1" indent="-457200">
              <a:lnSpc>
                <a:spcPct val="100000"/>
              </a:lnSpc>
            </a:pPr>
            <a:r>
              <a:rPr lang="en-US" sz="2200" dirty="0">
                <a:solidFill>
                  <a:schemeClr val="tx1"/>
                </a:solidFill>
              </a:rPr>
              <a:t>Can create up to 100 buckets per account </a:t>
            </a:r>
            <a:br>
              <a:rPr lang="en-US" sz="2200" dirty="0">
                <a:solidFill>
                  <a:schemeClr val="tx1"/>
                </a:solidFill>
              </a:rPr>
            </a:br>
            <a:r>
              <a:rPr lang="en-US" sz="2200" dirty="0">
                <a:solidFill>
                  <a:schemeClr val="tx1"/>
                </a:solidFill>
              </a:rPr>
              <a:t>(can also request a limit increase)</a:t>
            </a:r>
          </a:p>
          <a:p>
            <a:pPr>
              <a:lnSpc>
                <a:spcPct val="100000"/>
              </a:lnSpc>
            </a:pPr>
            <a:endParaRPr lang="en-US" dirty="0">
              <a:latin typeface="+mj-lt"/>
            </a:endParaRPr>
          </a:p>
        </p:txBody>
      </p:sp>
      <p:pic>
        <p:nvPicPr>
          <p:cNvPr id="6" name="Graphic 8">
            <a:extLst>
              <a:ext uri="{FF2B5EF4-FFF2-40B4-BE49-F238E27FC236}">
                <a16:creationId xmlns:a16="http://schemas.microsoft.com/office/drawing/2014/main" id="{F4E1609C-DBE4-FF97-8088-33BC731F6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1298" y="58634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185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2">
            <a:extLst>
              <a:ext uri="{FF2B5EF4-FFF2-40B4-BE49-F238E27FC236}">
                <a16:creationId xmlns:a16="http://schemas.microsoft.com/office/drawing/2014/main" id="{F0B1EA6F-2882-49F1-87C1-A4E293761341}"/>
              </a:ext>
            </a:extLst>
          </p:cNvPr>
          <p:cNvGraphicFramePr>
            <a:graphicFrameLocks noGrp="1"/>
          </p:cNvGraphicFramePr>
          <p:nvPr>
            <p:extLst>
              <p:ext uri="{D42A27DB-BD31-4B8C-83A1-F6EECF244321}">
                <p14:modId xmlns:p14="http://schemas.microsoft.com/office/powerpoint/2010/main" val="4170780764"/>
              </p:ext>
            </p:extLst>
          </p:nvPr>
        </p:nvGraphicFramePr>
        <p:xfrm>
          <a:off x="602277" y="1831805"/>
          <a:ext cx="10969854" cy="4851400"/>
        </p:xfrm>
        <a:graphic>
          <a:graphicData uri="http://schemas.openxmlformats.org/drawingml/2006/table">
            <a:tbl>
              <a:tblPr firstRow="1" bandRow="1">
                <a:tableStyleId>{21E4AEA4-8DFA-4A89-87EB-49C32662AFE0}</a:tableStyleId>
              </a:tblPr>
              <a:tblGrid>
                <a:gridCol w="1330040">
                  <a:extLst>
                    <a:ext uri="{9D8B030D-6E8A-4147-A177-3AD203B41FA5}">
                      <a16:colId xmlns:a16="http://schemas.microsoft.com/office/drawing/2014/main" val="1930481400"/>
                    </a:ext>
                  </a:extLst>
                </a:gridCol>
                <a:gridCol w="1362974">
                  <a:extLst>
                    <a:ext uri="{9D8B030D-6E8A-4147-A177-3AD203B41FA5}">
                      <a16:colId xmlns:a16="http://schemas.microsoft.com/office/drawing/2014/main" val="865940554"/>
                    </a:ext>
                  </a:extLst>
                </a:gridCol>
                <a:gridCol w="1311215">
                  <a:extLst>
                    <a:ext uri="{9D8B030D-6E8A-4147-A177-3AD203B41FA5}">
                      <a16:colId xmlns:a16="http://schemas.microsoft.com/office/drawing/2014/main" val="672552666"/>
                    </a:ext>
                  </a:extLst>
                </a:gridCol>
                <a:gridCol w="1397479">
                  <a:extLst>
                    <a:ext uri="{9D8B030D-6E8A-4147-A177-3AD203B41FA5}">
                      <a16:colId xmlns:a16="http://schemas.microsoft.com/office/drawing/2014/main" val="892265576"/>
                    </a:ext>
                  </a:extLst>
                </a:gridCol>
                <a:gridCol w="1574984">
                  <a:extLst>
                    <a:ext uri="{9D8B030D-6E8A-4147-A177-3AD203B41FA5}">
                      <a16:colId xmlns:a16="http://schemas.microsoft.com/office/drawing/2014/main" val="3708903214"/>
                    </a:ext>
                  </a:extLst>
                </a:gridCol>
                <a:gridCol w="1934308">
                  <a:extLst>
                    <a:ext uri="{9D8B030D-6E8A-4147-A177-3AD203B41FA5}">
                      <a16:colId xmlns:a16="http://schemas.microsoft.com/office/drawing/2014/main" val="4201058329"/>
                    </a:ext>
                  </a:extLst>
                </a:gridCol>
                <a:gridCol w="2058854">
                  <a:extLst>
                    <a:ext uri="{9D8B030D-6E8A-4147-A177-3AD203B41FA5}">
                      <a16:colId xmlns:a16="http://schemas.microsoft.com/office/drawing/2014/main" val="2475251537"/>
                    </a:ext>
                  </a:extLst>
                </a:gridCol>
              </a:tblGrid>
              <a:tr h="370840">
                <a:tc>
                  <a:txBody>
                    <a:bodyPr/>
                    <a:lstStyle/>
                    <a:p>
                      <a:r>
                        <a:rPr lang="en-US" sz="1700" dirty="0"/>
                        <a:t>S3 Standard</a:t>
                      </a:r>
                    </a:p>
                  </a:txBody>
                  <a:tcPr anchor="b"/>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700" dirty="0"/>
                        <a:t>S3 Standard-IA</a:t>
                      </a:r>
                    </a:p>
                  </a:txBody>
                  <a:tcPr anchor="b"/>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700" dirty="0"/>
                        <a:t>S3 Intelligent-Tiering</a:t>
                      </a:r>
                    </a:p>
                  </a:txBody>
                  <a:tcPr anchor="b"/>
                </a:tc>
                <a:tc>
                  <a:txBody>
                    <a:bodyPr/>
                    <a:lstStyle/>
                    <a:p>
                      <a:r>
                        <a:rPr lang="en-US" sz="1700" dirty="0"/>
                        <a:t>S3 One Zone-IA</a:t>
                      </a:r>
                    </a:p>
                  </a:txBody>
                  <a:tcPr anchor="b"/>
                </a:tc>
                <a:tc>
                  <a:txBody>
                    <a:bodyPr/>
                    <a:lstStyle/>
                    <a:p>
                      <a:r>
                        <a:rPr lang="en-US" sz="1700" dirty="0"/>
                        <a:t>S3 Glacier Instant Retrieval</a:t>
                      </a:r>
                    </a:p>
                  </a:txBody>
                  <a:tcPr anchor="b"/>
                </a:tc>
                <a:tc>
                  <a:txBody>
                    <a:bodyPr/>
                    <a:lstStyle/>
                    <a:p>
                      <a:r>
                        <a:rPr lang="en-US" sz="1700" dirty="0"/>
                        <a:t>S3 Glacier Flexible Retrieval </a:t>
                      </a:r>
                      <a:br>
                        <a:rPr lang="en-US" sz="1700" dirty="0"/>
                      </a:br>
                      <a:r>
                        <a:rPr lang="en-US" sz="1100" b="0" i="1" dirty="0"/>
                        <a:t>(formerly S3 Glacier)</a:t>
                      </a:r>
                      <a:endParaRPr lang="en-US" sz="1700" b="0" i="1" dirty="0"/>
                    </a:p>
                  </a:txBody>
                  <a:tcPr anchor="b"/>
                </a:tc>
                <a:tc>
                  <a:txBody>
                    <a:bodyPr/>
                    <a:lstStyle/>
                    <a:p>
                      <a:r>
                        <a:rPr lang="en-US" sz="1700" dirty="0"/>
                        <a:t>S3 Glacier </a:t>
                      </a:r>
                      <a:br>
                        <a:rPr lang="en-US" sz="1700" dirty="0"/>
                      </a:br>
                      <a:r>
                        <a:rPr lang="en-US" sz="1700" dirty="0"/>
                        <a:t>Deep Archive</a:t>
                      </a:r>
                    </a:p>
                  </a:txBody>
                  <a:tcPr anchor="b"/>
                </a:tc>
                <a:extLst>
                  <a:ext uri="{0D108BD9-81ED-4DB2-BD59-A6C34878D82A}">
                    <a16:rowId xmlns:a16="http://schemas.microsoft.com/office/drawing/2014/main" val="1436128297"/>
                  </a:ext>
                </a:extLst>
              </a:tr>
              <a:tr h="598275">
                <a:tc>
                  <a:txBody>
                    <a:bodyPr/>
                    <a:lstStyle/>
                    <a:p>
                      <a:r>
                        <a:rPr lang="en-US" sz="1600" b="0" i="0" kern="1200" dirty="0">
                          <a:solidFill>
                            <a:schemeClr val="dk1"/>
                          </a:solidFill>
                          <a:effectLst/>
                          <a:latin typeface="+mn-lt"/>
                          <a:ea typeface="+mn-ea"/>
                          <a:cs typeface="+mn-cs"/>
                        </a:rPr>
                        <a:t>Frequently accessed data</a:t>
                      </a:r>
                      <a:endParaRPr lang="en-US" sz="1600" dirty="0"/>
                    </a:p>
                  </a:txBody>
                  <a:tcPr/>
                </a:tc>
                <a:tc>
                  <a:txBody>
                    <a:bodyPr/>
                    <a:lstStyle/>
                    <a:p>
                      <a:r>
                        <a:rPr lang="en-US" sz="1600" b="0" i="0" kern="1200" dirty="0">
                          <a:solidFill>
                            <a:schemeClr val="dk1"/>
                          </a:solidFill>
                          <a:effectLst/>
                          <a:latin typeface="+mn-lt"/>
                          <a:ea typeface="+mn-ea"/>
                          <a:cs typeface="+mn-cs"/>
                        </a:rPr>
                        <a:t>Long-lived, infrequently accessed data</a:t>
                      </a:r>
                      <a:endParaRPr lang="en-US" sz="1600" dirty="0"/>
                    </a:p>
                  </a:txBody>
                  <a:tcPr/>
                </a:tc>
                <a:tc>
                  <a:txBody>
                    <a:bodyPr/>
                    <a:lstStyle/>
                    <a:p>
                      <a:r>
                        <a:rPr lang="en-US" sz="1600" b="0" i="0" kern="1200" dirty="0">
                          <a:solidFill>
                            <a:schemeClr val="dk1"/>
                          </a:solidFill>
                          <a:effectLst/>
                          <a:latin typeface="+mn-lt"/>
                          <a:ea typeface="+mn-ea"/>
                          <a:cs typeface="+mn-cs"/>
                        </a:rPr>
                        <a:t>Long-lived data with changing or unknown access patterns</a:t>
                      </a:r>
                      <a:endParaRPr lang="en-US" sz="1600" dirty="0"/>
                    </a:p>
                  </a:txBody>
                  <a:tcPr/>
                </a:tc>
                <a:tc>
                  <a:txBody>
                    <a:bodyPr/>
                    <a:lstStyle/>
                    <a:p>
                      <a:r>
                        <a:rPr lang="en-US" sz="1600" b="0" i="0" kern="1200" dirty="0">
                          <a:solidFill>
                            <a:schemeClr val="dk1"/>
                          </a:solidFill>
                          <a:effectLst/>
                          <a:latin typeface="+mn-lt"/>
                          <a:ea typeface="+mn-ea"/>
                          <a:cs typeface="+mn-cs"/>
                        </a:rPr>
                        <a:t>Long-lived, infrequently accessed, non-critical data (1 AZ)</a:t>
                      </a:r>
                      <a:endParaRPr lang="en-US" sz="1600" dirty="0"/>
                    </a:p>
                  </a:txBody>
                  <a:tcPr/>
                </a:tc>
                <a:tc>
                  <a:txBody>
                    <a:bodyPr/>
                    <a:lstStyle/>
                    <a:p>
                      <a:r>
                        <a:rPr lang="en-US" sz="1600" b="0" i="0" kern="1200" dirty="0">
                          <a:solidFill>
                            <a:schemeClr val="dk1"/>
                          </a:solidFill>
                          <a:effectLst/>
                          <a:latin typeface="+mn-lt"/>
                          <a:ea typeface="+mn-ea"/>
                          <a:cs typeface="+mn-cs"/>
                        </a:rPr>
                        <a:t>Long-lived, accessed quarterly; needs immediate access</a:t>
                      </a:r>
                      <a:endParaRPr lang="en-US" sz="1600" dirty="0"/>
                    </a:p>
                  </a:txBody>
                  <a:tcPr/>
                </a:tc>
                <a:tc>
                  <a:txBody>
                    <a:bodyPr/>
                    <a:lstStyle/>
                    <a:p>
                      <a:r>
                        <a:rPr lang="en-US" sz="1600" dirty="0"/>
                        <a:t>Long-lived, accessed 1-2 times per year; does not require immediate access</a:t>
                      </a:r>
                    </a:p>
                  </a:txBody>
                  <a:tcPr/>
                </a:tc>
                <a:tc>
                  <a:txBody>
                    <a:bodyPr/>
                    <a:lstStyle/>
                    <a:p>
                      <a:r>
                        <a:rPr lang="en-US" sz="1600" dirty="0"/>
                        <a:t>Long-term data accessed less than once per year</a:t>
                      </a:r>
                    </a:p>
                  </a:txBody>
                  <a:tcPr/>
                </a:tc>
                <a:extLst>
                  <a:ext uri="{0D108BD9-81ED-4DB2-BD59-A6C34878D82A}">
                    <a16:rowId xmlns:a16="http://schemas.microsoft.com/office/drawing/2014/main" val="3857362334"/>
                  </a:ext>
                </a:extLst>
              </a:tr>
              <a:tr h="370840">
                <a:tc>
                  <a:txBody>
                    <a:bodyPr/>
                    <a:lstStyle/>
                    <a:p>
                      <a:r>
                        <a:rPr lang="en-US" sz="1600" dirty="0"/>
                        <a:t>&gt;= 3 AZs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AZs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AZs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1 AZ</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t>
                      </a:r>
                      <a:r>
                        <a:rPr lang="en-US" sz="1600" dirty="0" err="1"/>
                        <a:t>AZs</a:t>
                      </a:r>
                      <a:endParaRPr lang="en-US" sz="1600" dirty="0"/>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t>
                      </a:r>
                      <a:r>
                        <a:rPr lang="en-US" sz="1600" dirty="0" err="1"/>
                        <a:t>AZs</a:t>
                      </a:r>
                      <a:endParaRPr lang="en-US" sz="1600" dirty="0"/>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t>
                      </a:r>
                      <a:r>
                        <a:rPr lang="en-US" sz="1600" dirty="0" err="1"/>
                        <a:t>AZs</a:t>
                      </a:r>
                      <a:endParaRPr lang="en-US" sz="1600" dirty="0"/>
                    </a:p>
                  </a:txBody>
                  <a:tcPr/>
                </a:tc>
                <a:extLst>
                  <a:ext uri="{0D108BD9-81ED-4DB2-BD59-A6C34878D82A}">
                    <a16:rowId xmlns:a16="http://schemas.microsoft.com/office/drawing/2014/main" val="108955652"/>
                  </a:ext>
                </a:extLst>
              </a:tr>
              <a:tr h="756120">
                <a:tc>
                  <a:txBody>
                    <a:bodyPr/>
                    <a:lstStyle/>
                    <a:p>
                      <a:r>
                        <a:rPr lang="en-US" sz="1600" dirty="0"/>
                        <a:t>No minimum storage duration</a:t>
                      </a:r>
                    </a:p>
                  </a:txBody>
                  <a:tcPr/>
                </a:tc>
                <a:tc>
                  <a:txBody>
                    <a:bodyPr/>
                    <a:lstStyle/>
                    <a:p>
                      <a:r>
                        <a:rPr lang="en-US" sz="1600" dirty="0"/>
                        <a:t>30-day minimum storage duration</a:t>
                      </a:r>
                    </a:p>
                  </a:txBody>
                  <a:tcPr/>
                </a:tc>
                <a:tc>
                  <a:txBody>
                    <a:bodyPr/>
                    <a:lstStyle/>
                    <a:p>
                      <a:r>
                        <a:rPr lang="en-US" sz="1600" dirty="0"/>
                        <a:t>No minimum storage duration</a:t>
                      </a:r>
                    </a:p>
                  </a:txBody>
                  <a:tcPr/>
                </a:tc>
                <a:tc>
                  <a:txBody>
                    <a:bodyPr/>
                    <a:lstStyle/>
                    <a:p>
                      <a:r>
                        <a:rPr lang="en-US" sz="1600" dirty="0"/>
                        <a:t>30-day minimum storage duration</a:t>
                      </a:r>
                    </a:p>
                  </a:txBody>
                  <a:tcPr/>
                </a:tc>
                <a:tc>
                  <a:txBody>
                    <a:bodyPr/>
                    <a:lstStyle/>
                    <a:p>
                      <a:r>
                        <a:rPr lang="en-US" sz="1600" dirty="0"/>
                        <a:t>90-day minimum storage duration</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90-day minimum storage duration</a:t>
                      </a:r>
                    </a:p>
                  </a:txBody>
                  <a:tcPr/>
                </a:tc>
                <a:tc>
                  <a:txBody>
                    <a:bodyPr/>
                    <a:lstStyle/>
                    <a:p>
                      <a:r>
                        <a:rPr lang="en-US" sz="1600" dirty="0"/>
                        <a:t>180-day minimum storage duration</a:t>
                      </a:r>
                    </a:p>
                  </a:txBody>
                  <a:tcPr/>
                </a:tc>
                <a:extLst>
                  <a:ext uri="{0D108BD9-81ED-4DB2-BD59-A6C34878D82A}">
                    <a16:rowId xmlns:a16="http://schemas.microsoft.com/office/drawing/2014/main" val="3954237202"/>
                  </a:ext>
                </a:extLst>
              </a:tr>
              <a:tr h="37084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Retrieval in milliseconds</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Retrieval in milliseconds</a:t>
                      </a:r>
                    </a:p>
                    <a:p>
                      <a:endParaRPr lang="en-US" sz="1600" dirty="0"/>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Retrieval in milliseconds</a:t>
                      </a:r>
                    </a:p>
                    <a:p>
                      <a:endParaRPr lang="en-US" sz="1600" dirty="0"/>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Retrieval in milliseconds</a:t>
                      </a:r>
                    </a:p>
                    <a:p>
                      <a:endParaRPr lang="en-US" sz="1600" dirty="0"/>
                    </a:p>
                  </a:txBody>
                  <a:tcPr/>
                </a:tc>
                <a:tc>
                  <a:txBody>
                    <a:bodyPr/>
                    <a:lstStyle/>
                    <a:p>
                      <a:r>
                        <a:rPr lang="en-US" sz="1600" dirty="0"/>
                        <a:t>Retrieval in milliseconds</a:t>
                      </a:r>
                    </a:p>
                  </a:txBody>
                  <a:tcPr/>
                </a:tc>
                <a:tc>
                  <a:txBody>
                    <a:bodyPr/>
                    <a:lstStyle/>
                    <a:p>
                      <a:r>
                        <a:rPr lang="en-US" sz="1600" dirty="0"/>
                        <a:t>Retrieval of 1 minute to 12 hours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Retrieval of 12-48 hours</a:t>
                      </a:r>
                    </a:p>
                  </a:txBody>
                  <a:tcPr/>
                </a:tc>
                <a:extLst>
                  <a:ext uri="{0D108BD9-81ED-4DB2-BD59-A6C34878D82A}">
                    <a16:rowId xmlns:a16="http://schemas.microsoft.com/office/drawing/2014/main" val="3182200898"/>
                  </a:ext>
                </a:extLst>
              </a:tr>
            </a:tbl>
          </a:graphicData>
        </a:graphic>
      </p:graphicFrame>
      <p:sp>
        <p:nvSpPr>
          <p:cNvPr id="13" name="Title 12">
            <a:extLst>
              <a:ext uri="{FF2B5EF4-FFF2-40B4-BE49-F238E27FC236}">
                <a16:creationId xmlns:a16="http://schemas.microsoft.com/office/drawing/2014/main" id="{3E430B4F-7A34-40CB-9655-80554315E8D5}"/>
              </a:ext>
            </a:extLst>
          </p:cNvPr>
          <p:cNvSpPr>
            <a:spLocks noGrp="1"/>
          </p:cNvSpPr>
          <p:nvPr>
            <p:ph type="title"/>
          </p:nvPr>
        </p:nvSpPr>
        <p:spPr/>
        <p:txBody>
          <a:bodyPr/>
          <a:lstStyle/>
          <a:p>
            <a:r>
              <a:rPr lang="en-US" dirty="0"/>
              <a:t>S3 Storage Classes</a:t>
            </a:r>
          </a:p>
        </p:txBody>
      </p:sp>
      <p:cxnSp>
        <p:nvCxnSpPr>
          <p:cNvPr id="14" name="Straight Connector 13">
            <a:extLst>
              <a:ext uri="{FF2B5EF4-FFF2-40B4-BE49-F238E27FC236}">
                <a16:creationId xmlns:a16="http://schemas.microsoft.com/office/drawing/2014/main" id="{357DAAF4-6CDE-47F0-A35D-73F3FCF86360}"/>
              </a:ext>
            </a:extLst>
          </p:cNvPr>
          <p:cNvCxnSpPr>
            <a:cxnSpLocks/>
          </p:cNvCxnSpPr>
          <p:nvPr/>
        </p:nvCxnSpPr>
        <p:spPr>
          <a:xfrm>
            <a:off x="776702" y="1406680"/>
            <a:ext cx="10515600" cy="0"/>
          </a:xfrm>
          <a:prstGeom prst="line">
            <a:avLst/>
          </a:prstGeom>
          <a:ln w="38100" cap="rnd" cmpd="sng">
            <a:solidFill>
              <a:schemeClr val="tx1">
                <a:lumMod val="60000"/>
                <a:lumOff val="40000"/>
              </a:schemeClr>
            </a:solidFill>
            <a:prstDash val="sysDot"/>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AF27900-5445-47DF-B2EE-6068C248850E}"/>
              </a:ext>
            </a:extLst>
          </p:cNvPr>
          <p:cNvSpPr txBox="1"/>
          <p:nvPr/>
        </p:nvSpPr>
        <p:spPr>
          <a:xfrm>
            <a:off x="4771286" y="1177264"/>
            <a:ext cx="2631837" cy="36255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9900"/>
                </a:solidFill>
                <a:effectLst/>
                <a:uLnTx/>
                <a:uFillTx/>
                <a:latin typeface="Trebuchet MS" panose="020B0603020202020204"/>
                <a:ea typeface="+mn-ea"/>
                <a:cs typeface="+mn-cs"/>
              </a:rPr>
              <a:t>FREQUENCY OF ACCESS</a:t>
            </a:r>
          </a:p>
        </p:txBody>
      </p:sp>
      <p:sp>
        <p:nvSpPr>
          <p:cNvPr id="16" name="TextBox 15">
            <a:extLst>
              <a:ext uri="{FF2B5EF4-FFF2-40B4-BE49-F238E27FC236}">
                <a16:creationId xmlns:a16="http://schemas.microsoft.com/office/drawing/2014/main" id="{985B6FC8-1F00-413F-A211-B3D32896AEAA}"/>
              </a:ext>
            </a:extLst>
          </p:cNvPr>
          <p:cNvSpPr txBox="1"/>
          <p:nvPr/>
        </p:nvSpPr>
        <p:spPr>
          <a:xfrm>
            <a:off x="838200" y="1095358"/>
            <a:ext cx="2244968" cy="59885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spcBef>
                <a:spcPct val="0"/>
              </a:spcBef>
              <a:spcAft>
                <a:spcPts val="0"/>
              </a:spcAft>
              <a:buClrTx/>
              <a:buSzTx/>
              <a:buFontTx/>
              <a:buNone/>
              <a:tabLst/>
              <a:defRPr/>
            </a:pPr>
            <a: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t>FREQUENT (HOT)</a:t>
            </a:r>
            <a:b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br>
            <a: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t>MOST EXPENSIVE</a:t>
            </a:r>
          </a:p>
        </p:txBody>
      </p:sp>
      <p:sp>
        <p:nvSpPr>
          <p:cNvPr id="17" name="TextBox 16">
            <a:extLst>
              <a:ext uri="{FF2B5EF4-FFF2-40B4-BE49-F238E27FC236}">
                <a16:creationId xmlns:a16="http://schemas.microsoft.com/office/drawing/2014/main" id="{1DE052BD-D834-478D-8EB1-CB358FF7A1F0}"/>
              </a:ext>
            </a:extLst>
          </p:cNvPr>
          <p:cNvSpPr txBox="1"/>
          <p:nvPr/>
        </p:nvSpPr>
        <p:spPr>
          <a:xfrm>
            <a:off x="9077565" y="1177264"/>
            <a:ext cx="2244969" cy="543832"/>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spcBef>
                <a:spcPct val="0"/>
              </a:spcBef>
              <a:spcAft>
                <a:spcPts val="0"/>
              </a:spcAft>
              <a:buClrTx/>
              <a:buSzTx/>
              <a:buFontTx/>
              <a:buNone/>
              <a:tabLst/>
              <a:defRPr/>
            </a:pPr>
            <a: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t>ARCHIVE (COLD)</a:t>
            </a:r>
            <a:b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br>
            <a: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t>LEAST EXPENSIVE</a:t>
            </a:r>
          </a:p>
        </p:txBody>
      </p:sp>
      <p:sp>
        <p:nvSpPr>
          <p:cNvPr id="19" name="Rectangle 18">
            <a:extLst>
              <a:ext uri="{FF2B5EF4-FFF2-40B4-BE49-F238E27FC236}">
                <a16:creationId xmlns:a16="http://schemas.microsoft.com/office/drawing/2014/main" id="{59621FCB-7330-4F5F-97E3-6C8E6E5FA85E}"/>
              </a:ext>
            </a:extLst>
          </p:cNvPr>
          <p:cNvSpPr/>
          <p:nvPr/>
        </p:nvSpPr>
        <p:spPr>
          <a:xfrm>
            <a:off x="559388" y="1796783"/>
            <a:ext cx="1390183" cy="262224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1" name="Rectangle 20">
            <a:extLst>
              <a:ext uri="{FF2B5EF4-FFF2-40B4-BE49-F238E27FC236}">
                <a16:creationId xmlns:a16="http://schemas.microsoft.com/office/drawing/2014/main" id="{1774E93C-3C52-4714-AC27-026659C374B2}"/>
              </a:ext>
            </a:extLst>
          </p:cNvPr>
          <p:cNvSpPr/>
          <p:nvPr/>
        </p:nvSpPr>
        <p:spPr>
          <a:xfrm>
            <a:off x="559387" y="4419037"/>
            <a:ext cx="11030335" cy="32334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2" name="Rectangle 21">
            <a:extLst>
              <a:ext uri="{FF2B5EF4-FFF2-40B4-BE49-F238E27FC236}">
                <a16:creationId xmlns:a16="http://schemas.microsoft.com/office/drawing/2014/main" id="{A699007C-B6C1-4423-80D7-776BB87AE842}"/>
              </a:ext>
            </a:extLst>
          </p:cNvPr>
          <p:cNvSpPr/>
          <p:nvPr/>
        </p:nvSpPr>
        <p:spPr>
          <a:xfrm>
            <a:off x="559387" y="4771275"/>
            <a:ext cx="11030336" cy="100436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3" name="Rectangle 22">
            <a:extLst>
              <a:ext uri="{FF2B5EF4-FFF2-40B4-BE49-F238E27FC236}">
                <a16:creationId xmlns:a16="http://schemas.microsoft.com/office/drawing/2014/main" id="{E89619CB-DFF0-48FA-A963-FE427623C475}"/>
              </a:ext>
            </a:extLst>
          </p:cNvPr>
          <p:cNvSpPr/>
          <p:nvPr/>
        </p:nvSpPr>
        <p:spPr>
          <a:xfrm>
            <a:off x="541793" y="5797811"/>
            <a:ext cx="11030337" cy="88539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 name="Rectangle 1">
            <a:extLst>
              <a:ext uri="{FF2B5EF4-FFF2-40B4-BE49-F238E27FC236}">
                <a16:creationId xmlns:a16="http://schemas.microsoft.com/office/drawing/2014/main" id="{4A1BEA88-569C-B52D-3D5B-3B5BE82AAEBA}"/>
              </a:ext>
            </a:extLst>
          </p:cNvPr>
          <p:cNvSpPr/>
          <p:nvPr/>
        </p:nvSpPr>
        <p:spPr>
          <a:xfrm>
            <a:off x="1932318" y="1793920"/>
            <a:ext cx="1390183" cy="262224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9821A57A-98BF-3BC4-F13A-357ABBD98754}"/>
              </a:ext>
            </a:extLst>
          </p:cNvPr>
          <p:cNvSpPr/>
          <p:nvPr/>
        </p:nvSpPr>
        <p:spPr>
          <a:xfrm>
            <a:off x="3253489" y="1791051"/>
            <a:ext cx="1390183" cy="262224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37AA1B0C-B862-7858-F1B2-9DEFD8FE99B1}"/>
              </a:ext>
            </a:extLst>
          </p:cNvPr>
          <p:cNvSpPr/>
          <p:nvPr/>
        </p:nvSpPr>
        <p:spPr>
          <a:xfrm>
            <a:off x="4630877" y="1791051"/>
            <a:ext cx="1390183" cy="262224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BDEAC7-73AE-1F33-A90B-37F960302B80}"/>
              </a:ext>
            </a:extLst>
          </p:cNvPr>
          <p:cNvSpPr/>
          <p:nvPr/>
        </p:nvSpPr>
        <p:spPr>
          <a:xfrm>
            <a:off x="6034228" y="1785313"/>
            <a:ext cx="1514102" cy="262224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50F9C94A-235C-6DD1-1839-95C125CD8ED7}"/>
              </a:ext>
            </a:extLst>
          </p:cNvPr>
          <p:cNvSpPr/>
          <p:nvPr/>
        </p:nvSpPr>
        <p:spPr>
          <a:xfrm>
            <a:off x="7548329" y="1764967"/>
            <a:ext cx="1940727" cy="262224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DFEB77E1-E3B6-DFAB-1503-3C1F5531D79B}"/>
              </a:ext>
            </a:extLst>
          </p:cNvPr>
          <p:cNvSpPr/>
          <p:nvPr/>
        </p:nvSpPr>
        <p:spPr>
          <a:xfrm>
            <a:off x="9502224" y="1761850"/>
            <a:ext cx="2087499" cy="262224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762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21"/>
                                        </p:tgtEl>
                                      </p:cBhvr>
                                    </p:animEffect>
                                    <p:set>
                                      <p:cBhvr>
                                        <p:cTn id="74" dur="1" fill="hold">
                                          <p:stCondLst>
                                            <p:cond delay="499"/>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22"/>
                                        </p:tgtEl>
                                      </p:cBhvr>
                                    </p:animEffect>
                                    <p:set>
                                      <p:cBhvr>
                                        <p:cTn id="83" dur="1" fill="hold">
                                          <p:stCondLst>
                                            <p:cond delay="499"/>
                                          </p:stCondLst>
                                        </p:cTn>
                                        <p:tgtEl>
                                          <p:spTgt spid="22"/>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2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1" grpId="0" animBg="1"/>
      <p:bldP spid="21" grpId="1" animBg="1"/>
      <p:bldP spid="22" grpId="0" animBg="1"/>
      <p:bldP spid="22" grpId="1" animBg="1"/>
      <p:bldP spid="23" grpId="0" animBg="1"/>
      <p:bldP spid="23" grpId="1" animBg="1"/>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A48FEA-45C6-38C7-A146-94EA568683B2}"/>
              </a:ext>
            </a:extLst>
          </p:cNvPr>
          <p:cNvSpPr txBox="1"/>
          <p:nvPr/>
        </p:nvSpPr>
        <p:spPr>
          <a:xfrm>
            <a:off x="3222171" y="1426523"/>
            <a:ext cx="5747657" cy="400495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6000" b="0" i="0" u="none" strike="noStrike" kern="1200" cap="none" spc="0" normalizeH="0" baseline="0" noProof="0" dirty="0">
                <a:ln>
                  <a:noFill/>
                </a:ln>
                <a:solidFill>
                  <a:schemeClr val="bg1"/>
                </a:solidFill>
                <a:effectLst/>
                <a:uLnTx/>
                <a:uFillTx/>
                <a:latin typeface="+mj-lt"/>
                <a:ea typeface="PS TT Commons" charset="0"/>
                <a:cs typeface="PS TT Commons" charset="0"/>
              </a:rPr>
              <a:t>?</a:t>
            </a:r>
          </a:p>
        </p:txBody>
      </p:sp>
      <p:sp>
        <p:nvSpPr>
          <p:cNvPr id="4" name="TextBox 3">
            <a:extLst>
              <a:ext uri="{FF2B5EF4-FFF2-40B4-BE49-F238E27FC236}">
                <a16:creationId xmlns:a16="http://schemas.microsoft.com/office/drawing/2014/main" id="{191F551F-B6AD-13D8-4971-0D86C5239087}"/>
              </a:ext>
            </a:extLst>
          </p:cNvPr>
          <p:cNvSpPr txBox="1"/>
          <p:nvPr/>
        </p:nvSpPr>
        <p:spPr>
          <a:xfrm>
            <a:off x="2662051" y="4719452"/>
            <a:ext cx="6867898" cy="84413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spcBef>
                <a:spcPct val="0"/>
              </a:spcBef>
              <a:spcAft>
                <a:spcPts val="0"/>
              </a:spcAft>
              <a:buClrTx/>
              <a:buSzTx/>
              <a:buFontTx/>
              <a:buNone/>
              <a:tabLst/>
            </a:pPr>
            <a:r>
              <a:rPr lang="en-US" sz="2800" dirty="0">
                <a:solidFill>
                  <a:schemeClr val="bg1"/>
                </a:solidFill>
                <a:latin typeface="+mj-lt"/>
                <a:ea typeface="PS TT Commons" charset="0"/>
                <a:cs typeface="PS TT Commons" charset="0"/>
              </a:rPr>
              <a:t>But how do I create S3 buckets in the different S3 storage classes?</a:t>
            </a:r>
            <a:endParaRPr kumimoji="0" lang="en-US" sz="2800" b="0" i="0" u="none" strike="noStrike" kern="1200" cap="none" spc="0" normalizeH="0" baseline="0" noProof="0" dirty="0">
              <a:ln>
                <a:noFill/>
              </a:ln>
              <a:solidFill>
                <a:schemeClr val="bg1"/>
              </a:solidFill>
              <a:effectLst/>
              <a:uLnTx/>
              <a:uFillTx/>
              <a:latin typeface="+mj-lt"/>
              <a:ea typeface="PS TT Commons" charset="0"/>
              <a:cs typeface="PS TT Commons" charset="0"/>
            </a:endParaRPr>
          </a:p>
        </p:txBody>
      </p:sp>
    </p:spTree>
    <p:extLst>
      <p:ext uri="{BB962C8B-B14F-4D97-AF65-F5344CB8AC3E}">
        <p14:creationId xmlns:p14="http://schemas.microsoft.com/office/powerpoint/2010/main" val="3955273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8">
            <a:extLst>
              <a:ext uri="{FF2B5EF4-FFF2-40B4-BE49-F238E27FC236}">
                <a16:creationId xmlns:a16="http://schemas.microsoft.com/office/drawing/2014/main" id="{897A90BF-6D6E-4625-A8CA-BF5BE0D93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507" y="2966062"/>
            <a:ext cx="925876" cy="925876"/>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019BE2-9877-44FF-100D-0F286035B38A}"/>
              </a:ext>
            </a:extLst>
          </p:cNvPr>
          <p:cNvSpPr txBox="1"/>
          <p:nvPr/>
        </p:nvSpPr>
        <p:spPr>
          <a:xfrm>
            <a:off x="2774725" y="3891938"/>
            <a:ext cx="257343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Trebuchet MS" panose="020B0603020202020204"/>
                <a:ea typeface="+mn-ea"/>
                <a:cs typeface="+mn-cs"/>
              </a:rPr>
              <a:t>S3 Standard</a:t>
            </a:r>
          </a:p>
        </p:txBody>
      </p:sp>
      <p:pic>
        <p:nvPicPr>
          <p:cNvPr id="5" name="Graphic 8">
            <a:extLst>
              <a:ext uri="{FF2B5EF4-FFF2-40B4-BE49-F238E27FC236}">
                <a16:creationId xmlns:a16="http://schemas.microsoft.com/office/drawing/2014/main" id="{ADA319AF-CDDE-A48F-01B3-BA3CF369E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19" y="2966062"/>
            <a:ext cx="925876" cy="925876"/>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D5ADEB-3400-7AA2-DF69-18619C246F4C}"/>
              </a:ext>
            </a:extLst>
          </p:cNvPr>
          <p:cNvSpPr txBox="1"/>
          <p:nvPr/>
        </p:nvSpPr>
        <p:spPr>
          <a:xfrm>
            <a:off x="6843837" y="3891938"/>
            <a:ext cx="257343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Trebuchet MS" panose="020B0603020202020204"/>
                <a:ea typeface="+mn-ea"/>
                <a:cs typeface="+mn-cs"/>
              </a:rPr>
              <a:t>S3 Glacier </a:t>
            </a:r>
            <a:br>
              <a:rPr kumimoji="0" lang="en-US" sz="200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2000" i="0" u="none" strike="noStrike" kern="1200" cap="none" spc="0" normalizeH="0" baseline="0" noProof="0" dirty="0">
                <a:ln>
                  <a:noFill/>
                </a:ln>
                <a:solidFill>
                  <a:prstClr val="black"/>
                </a:solidFill>
                <a:effectLst/>
                <a:uLnTx/>
                <a:uFillTx/>
                <a:latin typeface="Trebuchet MS" panose="020B0603020202020204"/>
                <a:ea typeface="+mn-ea"/>
                <a:cs typeface="+mn-cs"/>
              </a:rPr>
              <a:t>Flexible Retrieval</a:t>
            </a:r>
          </a:p>
        </p:txBody>
      </p:sp>
      <p:sp>
        <p:nvSpPr>
          <p:cNvPr id="7" name="Speech Bubble: Rectangle with Corners Rounded 6">
            <a:extLst>
              <a:ext uri="{FF2B5EF4-FFF2-40B4-BE49-F238E27FC236}">
                <a16:creationId xmlns:a16="http://schemas.microsoft.com/office/drawing/2014/main" id="{602DC380-8B40-E70E-7436-63C9A0B5AABD}"/>
              </a:ext>
            </a:extLst>
          </p:cNvPr>
          <p:cNvSpPr/>
          <p:nvPr/>
        </p:nvSpPr>
        <p:spPr>
          <a:xfrm>
            <a:off x="6096000" y="703723"/>
            <a:ext cx="2727456" cy="1612002"/>
          </a:xfrm>
          <a:prstGeom prst="wedgeRoundRectCallout">
            <a:avLst>
              <a:gd name="adj1" fmla="val -44125"/>
              <a:gd name="adj2" fmla="val 92411"/>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dirty="0"/>
              <a:t>After 6 months, transition this data from S3 Standard storage to S3 Glacier Flexible Retrieval</a:t>
            </a:r>
          </a:p>
        </p:txBody>
      </p:sp>
      <p:cxnSp>
        <p:nvCxnSpPr>
          <p:cNvPr id="9" name="Straight Arrow Connector 8">
            <a:extLst>
              <a:ext uri="{FF2B5EF4-FFF2-40B4-BE49-F238E27FC236}">
                <a16:creationId xmlns:a16="http://schemas.microsoft.com/office/drawing/2014/main" id="{A00A8D28-61F9-854C-F2DB-2B5D86A41A92}"/>
              </a:ext>
            </a:extLst>
          </p:cNvPr>
          <p:cNvCxnSpPr>
            <a:cxnSpLocks/>
            <a:stCxn id="3" idx="3"/>
            <a:endCxn id="5" idx="1"/>
          </p:cNvCxnSpPr>
          <p:nvPr/>
        </p:nvCxnSpPr>
        <p:spPr>
          <a:xfrm>
            <a:off x="4524383" y="3429000"/>
            <a:ext cx="3143236"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CFBB52-6152-5C70-3B70-4418642045BD}"/>
              </a:ext>
            </a:extLst>
          </p:cNvPr>
          <p:cNvSpPr txBox="1"/>
          <p:nvPr/>
        </p:nvSpPr>
        <p:spPr>
          <a:xfrm>
            <a:off x="5278736" y="3353195"/>
            <a:ext cx="1634527" cy="237499"/>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9900"/>
                </a:solidFill>
                <a:effectLst/>
                <a:uLnTx/>
                <a:uFillTx/>
                <a:latin typeface="+mj-lt"/>
                <a:ea typeface="PS TT Commons" charset="0"/>
                <a:cs typeface="PS TT Commons" charset="0"/>
              </a:rPr>
              <a:t>Lifecycle Rule</a:t>
            </a:r>
          </a:p>
        </p:txBody>
      </p:sp>
    </p:spTree>
    <p:extLst>
      <p:ext uri="{BB962C8B-B14F-4D97-AF65-F5344CB8AC3E}">
        <p14:creationId xmlns:p14="http://schemas.microsoft.com/office/powerpoint/2010/main" val="108756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69C2F8-4EF5-4833-6799-0B2047F17E06}"/>
              </a:ext>
            </a:extLst>
          </p:cNvPr>
          <p:cNvSpPr>
            <a:spLocks noGrp="1"/>
          </p:cNvSpPr>
          <p:nvPr>
            <p:ph type="body" sz="quarter" idx="10"/>
          </p:nvPr>
        </p:nvSpPr>
        <p:spPr/>
        <p:txBody>
          <a:bodyPr/>
          <a:lstStyle/>
          <a:p>
            <a:r>
              <a:rPr lang="en-US" dirty="0">
                <a:latin typeface="+mj-lt"/>
              </a:rPr>
              <a:t>Objects must be stored for a minimum of </a:t>
            </a:r>
            <a:br>
              <a:rPr lang="en-US" dirty="0">
                <a:latin typeface="+mj-lt"/>
              </a:rPr>
            </a:br>
            <a:r>
              <a:rPr lang="en-US" dirty="0">
                <a:latin typeface="+mj-lt"/>
              </a:rPr>
              <a:t>30 days </a:t>
            </a:r>
            <a:r>
              <a:rPr lang="en-US" b="1" dirty="0">
                <a:latin typeface="+mj-lt"/>
              </a:rPr>
              <a:t>in S3 Standard, S3 Standard-IA, S3 One Zone-IA</a:t>
            </a:r>
            <a:r>
              <a:rPr lang="en-US" dirty="0">
                <a:latin typeface="+mj-lt"/>
              </a:rPr>
              <a:t> before they can be transitioned</a:t>
            </a:r>
          </a:p>
          <a:p>
            <a:r>
              <a:rPr lang="en-US" dirty="0">
                <a:latin typeface="+mj-lt"/>
              </a:rPr>
              <a:t>Cannot transition FROM any class to S3 Standard</a:t>
            </a:r>
          </a:p>
          <a:p>
            <a:pPr lvl="1"/>
            <a:r>
              <a:rPr lang="en-US" dirty="0">
                <a:latin typeface="+mj-lt"/>
              </a:rPr>
              <a:t>In general, cannot transition back “UP” the hierarchy</a:t>
            </a:r>
          </a:p>
          <a:p>
            <a:pPr lvl="2"/>
            <a:r>
              <a:rPr lang="en-US" sz="1800" dirty="0">
                <a:latin typeface="+mj-lt"/>
              </a:rPr>
              <a:t>Example: Cannot transition from S3 Glacier Deep Archive to S3 Standard IA</a:t>
            </a:r>
          </a:p>
        </p:txBody>
      </p:sp>
      <p:pic>
        <p:nvPicPr>
          <p:cNvPr id="7" name="Content Placeholder 6" descr="Logo, icon&#10;&#10;Description automatically generated">
            <a:extLst>
              <a:ext uri="{FF2B5EF4-FFF2-40B4-BE49-F238E27FC236}">
                <a16:creationId xmlns:a16="http://schemas.microsoft.com/office/drawing/2014/main" id="{36A74F9D-836F-2BBB-A078-327452B09CAE}"/>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1130924" y="2209630"/>
            <a:ext cx="2438740" cy="2438740"/>
          </a:xfrm>
        </p:spPr>
      </p:pic>
    </p:spTree>
    <p:extLst>
      <p:ext uri="{BB962C8B-B14F-4D97-AF65-F5344CB8AC3E}">
        <p14:creationId xmlns:p14="http://schemas.microsoft.com/office/powerpoint/2010/main" val="17738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773588"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S3 Lifecycle Rules</a:t>
            </a:r>
          </a:p>
        </p:txBody>
      </p:sp>
      <p:pic>
        <p:nvPicPr>
          <p:cNvPr id="7" name="Picture 6" descr="A blue sign with white text&#10;&#10;Description automatically generated with medium confidence">
            <a:extLst>
              <a:ext uri="{FF2B5EF4-FFF2-40B4-BE49-F238E27FC236}">
                <a16:creationId xmlns:a16="http://schemas.microsoft.com/office/drawing/2014/main" id="{75329F6E-0000-34A9-5F76-C735ECF52983}"/>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968138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D0B28E-5A99-6F23-EE09-F3F169846B87}"/>
              </a:ext>
            </a:extLst>
          </p:cNvPr>
          <p:cNvSpPr>
            <a:spLocks noGrp="1"/>
          </p:cNvSpPr>
          <p:nvPr>
            <p:ph type="title"/>
          </p:nvPr>
        </p:nvSpPr>
        <p:spPr/>
        <p:txBody>
          <a:bodyPr/>
          <a:lstStyle/>
          <a:p>
            <a:r>
              <a:rPr lang="en-US" dirty="0"/>
              <a:t>Accessing Objects in S3</a:t>
            </a:r>
          </a:p>
        </p:txBody>
      </p:sp>
      <p:pic>
        <p:nvPicPr>
          <p:cNvPr id="6" name="Picture 5">
            <a:extLst>
              <a:ext uri="{FF2B5EF4-FFF2-40B4-BE49-F238E27FC236}">
                <a16:creationId xmlns:a16="http://schemas.microsoft.com/office/drawing/2014/main" id="{55579767-D075-FF35-B9D6-B13057BF14C9}"/>
              </a:ext>
            </a:extLst>
          </p:cNvPr>
          <p:cNvPicPr>
            <a:picLocks noChangeAspect="1"/>
          </p:cNvPicPr>
          <p:nvPr/>
        </p:nvPicPr>
        <p:blipFill>
          <a:blip r:embed="rId3"/>
          <a:stretch>
            <a:fillRect/>
          </a:stretch>
        </p:blipFill>
        <p:spPr>
          <a:xfrm>
            <a:off x="2611416" y="1579860"/>
            <a:ext cx="6969168" cy="4377187"/>
          </a:xfrm>
          <a:prstGeom prst="rect">
            <a:avLst/>
          </a:prstGeom>
          <a:ln>
            <a:solidFill>
              <a:schemeClr val="bg1">
                <a:lumMod val="75000"/>
              </a:schemeClr>
            </a:solidFill>
          </a:ln>
        </p:spPr>
      </p:pic>
    </p:spTree>
    <p:extLst>
      <p:ext uri="{BB962C8B-B14F-4D97-AF65-F5344CB8AC3E}">
        <p14:creationId xmlns:p14="http://schemas.microsoft.com/office/powerpoint/2010/main" val="810759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0B4C84-9C19-C02B-4701-6EE1CC1DCAAE}"/>
              </a:ext>
            </a:extLst>
          </p:cNvPr>
          <p:cNvSpPr>
            <a:spLocks noGrp="1"/>
          </p:cNvSpPr>
          <p:nvPr>
            <p:ph type="title"/>
          </p:nvPr>
        </p:nvSpPr>
        <p:spPr/>
        <p:txBody>
          <a:bodyPr/>
          <a:lstStyle/>
          <a:p>
            <a:r>
              <a:rPr lang="en-US" dirty="0"/>
              <a:t>Two Types of Access Policies</a:t>
            </a:r>
          </a:p>
        </p:txBody>
      </p:sp>
      <p:sp>
        <p:nvSpPr>
          <p:cNvPr id="7" name="Rectangle 6">
            <a:extLst>
              <a:ext uri="{FF2B5EF4-FFF2-40B4-BE49-F238E27FC236}">
                <a16:creationId xmlns:a16="http://schemas.microsoft.com/office/drawing/2014/main" id="{ABB07830-83BB-BCBA-9C7D-4AD36B180650}"/>
              </a:ext>
            </a:extLst>
          </p:cNvPr>
          <p:cNvSpPr/>
          <p:nvPr/>
        </p:nvSpPr>
        <p:spPr>
          <a:xfrm>
            <a:off x="2489692" y="1914080"/>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1D9ECAA6-ADD9-BF33-3564-5E89B60A55B5}"/>
              </a:ext>
            </a:extLst>
          </p:cNvPr>
          <p:cNvSpPr txBox="1"/>
          <p:nvPr/>
        </p:nvSpPr>
        <p:spPr>
          <a:xfrm>
            <a:off x="2562997" y="4829985"/>
            <a:ext cx="257343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rebuchet MS" panose="020B0603020202020204"/>
                <a:ea typeface="+mn-ea"/>
                <a:cs typeface="+mn-cs"/>
              </a:rPr>
              <a:t>USER</a:t>
            </a:r>
          </a:p>
          <a:p>
            <a:pPr marR="0" lvl="0" algn="ctr"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rPr>
              <a:t>IAM </a:t>
            </a:r>
            <a:r>
              <a:rPr lang="en-US" sz="2000" dirty="0">
                <a:solidFill>
                  <a:prstClr val="black"/>
                </a:solidFill>
                <a:latin typeface="Trebuchet MS" panose="020B0603020202020204"/>
              </a:rPr>
              <a:t>Policies</a:t>
            </a: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9" name="Picture 8" descr="Shape&#10;&#10;Description automatically generated with low confidence">
            <a:extLst>
              <a:ext uri="{FF2B5EF4-FFF2-40B4-BE49-F238E27FC236}">
                <a16:creationId xmlns:a16="http://schemas.microsoft.com/office/drawing/2014/main" id="{0EC9402D-24DF-10E5-4854-E0A2909FC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875" y="3429000"/>
            <a:ext cx="758206" cy="758206"/>
          </a:xfrm>
          <a:prstGeom prst="rect">
            <a:avLst/>
          </a:prstGeom>
        </p:spPr>
      </p:pic>
      <p:sp>
        <p:nvSpPr>
          <p:cNvPr id="10" name="Rectangle 9">
            <a:extLst>
              <a:ext uri="{FF2B5EF4-FFF2-40B4-BE49-F238E27FC236}">
                <a16:creationId xmlns:a16="http://schemas.microsoft.com/office/drawing/2014/main" id="{4D0070D8-C65E-E4AE-D4A5-49D1D76883D2}"/>
              </a:ext>
            </a:extLst>
          </p:cNvPr>
          <p:cNvSpPr/>
          <p:nvPr/>
        </p:nvSpPr>
        <p:spPr>
          <a:xfrm rot="20700000">
            <a:off x="2122415" y="2036772"/>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POLICY</a:t>
            </a:r>
          </a:p>
        </p:txBody>
      </p:sp>
      <p:pic>
        <p:nvPicPr>
          <p:cNvPr id="11" name="Picture 10" descr="Shape&#10;&#10;Description automatically generated with low confidence">
            <a:extLst>
              <a:ext uri="{FF2B5EF4-FFF2-40B4-BE49-F238E27FC236}">
                <a16:creationId xmlns:a16="http://schemas.microsoft.com/office/drawing/2014/main" id="{BD5403C1-33D4-938E-4496-4844AFC58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8599" y="1639480"/>
            <a:ext cx="461665" cy="461665"/>
          </a:xfrm>
          <a:prstGeom prst="rect">
            <a:avLst/>
          </a:prstGeom>
        </p:spPr>
      </p:pic>
      <p:sp>
        <p:nvSpPr>
          <p:cNvPr id="12" name="Rectangle 11">
            <a:extLst>
              <a:ext uri="{FF2B5EF4-FFF2-40B4-BE49-F238E27FC236}">
                <a16:creationId xmlns:a16="http://schemas.microsoft.com/office/drawing/2014/main" id="{80E86CF9-0193-A5C6-6EB8-4DBA9396E52D}"/>
              </a:ext>
            </a:extLst>
          </p:cNvPr>
          <p:cNvSpPr/>
          <p:nvPr/>
        </p:nvSpPr>
        <p:spPr>
          <a:xfrm>
            <a:off x="6970854" y="1914080"/>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6DCF6FFC-36FB-3DCA-8BC2-A121E99A7EE4}"/>
              </a:ext>
            </a:extLst>
          </p:cNvPr>
          <p:cNvSpPr txBox="1"/>
          <p:nvPr/>
        </p:nvSpPr>
        <p:spPr>
          <a:xfrm>
            <a:off x="6474032" y="4829985"/>
            <a:ext cx="407478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rebuchet MS" panose="020B0603020202020204"/>
                <a:ea typeface="+mn-ea"/>
                <a:cs typeface="+mn-cs"/>
              </a:rPr>
              <a:t>RESOURCE</a:t>
            </a:r>
          </a:p>
          <a:p>
            <a:pPr marR="0" lvl="0" algn="ctr"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rPr>
              <a:t>S3 Bucket Policies</a:t>
            </a:r>
          </a:p>
          <a:p>
            <a:pPr marR="0" lvl="0" algn="ctr" defTabSz="914400" rtl="0" eaLnBrk="1" fontAlgn="auto" latinLnBrk="0" hangingPunct="1">
              <a:lnSpc>
                <a:spcPct val="100000"/>
              </a:lnSpc>
              <a:spcBef>
                <a:spcPts val="0"/>
              </a:spcBef>
              <a:spcAft>
                <a:spcPts val="0"/>
              </a:spcAft>
              <a:buClrTx/>
              <a:buSzTx/>
              <a:tabLst/>
              <a:defRPr/>
            </a:pPr>
            <a:r>
              <a:rPr lang="en-US" sz="2000" dirty="0">
                <a:solidFill>
                  <a:prstClr val="black"/>
                </a:solidFill>
                <a:latin typeface="Trebuchet MS" panose="020B0603020202020204"/>
              </a:rPr>
              <a:t>Access Control Lists (ACLs)</a:t>
            </a: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5" name="Rectangle 14">
            <a:extLst>
              <a:ext uri="{FF2B5EF4-FFF2-40B4-BE49-F238E27FC236}">
                <a16:creationId xmlns:a16="http://schemas.microsoft.com/office/drawing/2014/main" id="{262686F1-8E44-9A3F-5765-60B52C03105B}"/>
              </a:ext>
            </a:extLst>
          </p:cNvPr>
          <p:cNvSpPr/>
          <p:nvPr/>
        </p:nvSpPr>
        <p:spPr>
          <a:xfrm rot="20700000">
            <a:off x="6603577" y="2036772"/>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POLICY</a:t>
            </a:r>
          </a:p>
        </p:txBody>
      </p:sp>
      <p:pic>
        <p:nvPicPr>
          <p:cNvPr id="16" name="Picture 15" descr="Shape&#10;&#10;Description automatically generated with low confidence">
            <a:extLst>
              <a:ext uri="{FF2B5EF4-FFF2-40B4-BE49-F238E27FC236}">
                <a16:creationId xmlns:a16="http://schemas.microsoft.com/office/drawing/2014/main" id="{108DEE68-08D4-92AB-FB69-D36270B76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9761" y="1639480"/>
            <a:ext cx="461665" cy="461665"/>
          </a:xfrm>
          <a:prstGeom prst="rect">
            <a:avLst/>
          </a:prstGeom>
        </p:spPr>
      </p:pic>
      <p:pic>
        <p:nvPicPr>
          <p:cNvPr id="17" name="Graphic 8">
            <a:extLst>
              <a:ext uri="{FF2B5EF4-FFF2-40B4-BE49-F238E27FC236}">
                <a16:creationId xmlns:a16="http://schemas.microsoft.com/office/drawing/2014/main" id="{58AE3C22-4942-F3AB-4529-FD419052C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509" y="2910943"/>
            <a:ext cx="925876" cy="925876"/>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8" name="Graphic 6">
            <a:extLst>
              <a:ext uri="{FF2B5EF4-FFF2-40B4-BE49-F238E27FC236}">
                <a16:creationId xmlns:a16="http://schemas.microsoft.com/office/drawing/2014/main" id="{B574BDCA-1919-D7AD-814F-1DCF88C7A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1207" y="2910943"/>
            <a:ext cx="925875" cy="9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hape&#10;&#10;Description automatically generated with low confidence">
            <a:extLst>
              <a:ext uri="{FF2B5EF4-FFF2-40B4-BE49-F238E27FC236}">
                <a16:creationId xmlns:a16="http://schemas.microsoft.com/office/drawing/2014/main" id="{22C21A12-A354-640A-87CC-2B4E241C39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8236" y="2648013"/>
            <a:ext cx="822960" cy="822960"/>
          </a:xfrm>
          <a:prstGeom prst="rect">
            <a:avLst/>
          </a:prstGeom>
        </p:spPr>
      </p:pic>
      <p:pic>
        <p:nvPicPr>
          <p:cNvPr id="3" name="Picture 2">
            <a:extLst>
              <a:ext uri="{FF2B5EF4-FFF2-40B4-BE49-F238E27FC236}">
                <a16:creationId xmlns:a16="http://schemas.microsoft.com/office/drawing/2014/main" id="{AC20DA29-B78F-C65E-B8FF-7212ACFF5756}"/>
              </a:ext>
            </a:extLst>
          </p:cNvPr>
          <p:cNvPicPr>
            <a:picLocks noChangeAspect="1"/>
          </p:cNvPicPr>
          <p:nvPr/>
        </p:nvPicPr>
        <p:blipFill rotWithShape="1">
          <a:blip r:embed="rId8"/>
          <a:srcRect l="4999" t="5434" r="5014" b="16855"/>
          <a:stretch/>
        </p:blipFill>
        <p:spPr>
          <a:xfrm>
            <a:off x="4030264" y="3435178"/>
            <a:ext cx="941222" cy="758206"/>
          </a:xfrm>
          <a:prstGeom prst="rect">
            <a:avLst/>
          </a:prstGeom>
        </p:spPr>
      </p:pic>
    </p:spTree>
    <p:extLst>
      <p:ext uri="{BB962C8B-B14F-4D97-AF65-F5344CB8AC3E}">
        <p14:creationId xmlns:p14="http://schemas.microsoft.com/office/powerpoint/2010/main" val="102269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12" grpId="0" animBg="1"/>
      <p:bldP spid="13" grpId="0"/>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0B4C84-9C19-C02B-4701-6EE1CC1DCAAE}"/>
              </a:ext>
            </a:extLst>
          </p:cNvPr>
          <p:cNvSpPr>
            <a:spLocks noGrp="1"/>
          </p:cNvSpPr>
          <p:nvPr>
            <p:ph type="title"/>
          </p:nvPr>
        </p:nvSpPr>
        <p:spPr/>
        <p:txBody>
          <a:bodyPr/>
          <a:lstStyle/>
          <a:p>
            <a:r>
              <a:rPr lang="en-US" dirty="0"/>
              <a:t>Two Types of Access Policies</a:t>
            </a:r>
          </a:p>
        </p:txBody>
      </p:sp>
      <p:sp>
        <p:nvSpPr>
          <p:cNvPr id="7" name="Rectangle 6">
            <a:extLst>
              <a:ext uri="{FF2B5EF4-FFF2-40B4-BE49-F238E27FC236}">
                <a16:creationId xmlns:a16="http://schemas.microsoft.com/office/drawing/2014/main" id="{ABB07830-83BB-BCBA-9C7D-4AD36B180650}"/>
              </a:ext>
            </a:extLst>
          </p:cNvPr>
          <p:cNvSpPr/>
          <p:nvPr/>
        </p:nvSpPr>
        <p:spPr>
          <a:xfrm>
            <a:off x="2489692" y="1914080"/>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1D9ECAA6-ADD9-BF33-3564-5E89B60A55B5}"/>
              </a:ext>
            </a:extLst>
          </p:cNvPr>
          <p:cNvSpPr txBox="1"/>
          <p:nvPr/>
        </p:nvSpPr>
        <p:spPr>
          <a:xfrm>
            <a:off x="2562997" y="4829985"/>
            <a:ext cx="257343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rebuchet MS" panose="020B0603020202020204"/>
                <a:ea typeface="+mn-ea"/>
                <a:cs typeface="+mn-cs"/>
              </a:rPr>
              <a:t>USER</a:t>
            </a:r>
          </a:p>
          <a:p>
            <a:pPr marR="0" lvl="0" algn="ctr"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rPr>
              <a:t>IAM </a:t>
            </a:r>
            <a:r>
              <a:rPr lang="en-US" sz="2000" dirty="0">
                <a:solidFill>
                  <a:prstClr val="black"/>
                </a:solidFill>
                <a:latin typeface="Trebuchet MS" panose="020B0603020202020204"/>
              </a:rPr>
              <a:t>Policies</a:t>
            </a: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9" name="Picture 8" descr="Shape&#10;&#10;Description automatically generated with low confidence">
            <a:extLst>
              <a:ext uri="{FF2B5EF4-FFF2-40B4-BE49-F238E27FC236}">
                <a16:creationId xmlns:a16="http://schemas.microsoft.com/office/drawing/2014/main" id="{0EC9402D-24DF-10E5-4854-E0A2909FC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875" y="3429000"/>
            <a:ext cx="758206" cy="758206"/>
          </a:xfrm>
          <a:prstGeom prst="rect">
            <a:avLst/>
          </a:prstGeom>
        </p:spPr>
      </p:pic>
      <p:sp>
        <p:nvSpPr>
          <p:cNvPr id="10" name="Rectangle 9">
            <a:extLst>
              <a:ext uri="{FF2B5EF4-FFF2-40B4-BE49-F238E27FC236}">
                <a16:creationId xmlns:a16="http://schemas.microsoft.com/office/drawing/2014/main" id="{4D0070D8-C65E-E4AE-D4A5-49D1D76883D2}"/>
              </a:ext>
            </a:extLst>
          </p:cNvPr>
          <p:cNvSpPr/>
          <p:nvPr/>
        </p:nvSpPr>
        <p:spPr>
          <a:xfrm rot="20700000">
            <a:off x="2122415" y="2036772"/>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POLICY</a:t>
            </a:r>
          </a:p>
        </p:txBody>
      </p:sp>
      <p:pic>
        <p:nvPicPr>
          <p:cNvPr id="11" name="Picture 10" descr="Shape&#10;&#10;Description automatically generated with low confidence">
            <a:extLst>
              <a:ext uri="{FF2B5EF4-FFF2-40B4-BE49-F238E27FC236}">
                <a16:creationId xmlns:a16="http://schemas.microsoft.com/office/drawing/2014/main" id="{BD5403C1-33D4-938E-4496-4844AFC58B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8599" y="1639480"/>
            <a:ext cx="461665" cy="461665"/>
          </a:xfrm>
          <a:prstGeom prst="rect">
            <a:avLst/>
          </a:prstGeom>
        </p:spPr>
      </p:pic>
      <p:sp>
        <p:nvSpPr>
          <p:cNvPr id="12" name="Rectangle 11">
            <a:extLst>
              <a:ext uri="{FF2B5EF4-FFF2-40B4-BE49-F238E27FC236}">
                <a16:creationId xmlns:a16="http://schemas.microsoft.com/office/drawing/2014/main" id="{80E86CF9-0193-A5C6-6EB8-4DBA9396E52D}"/>
              </a:ext>
            </a:extLst>
          </p:cNvPr>
          <p:cNvSpPr/>
          <p:nvPr/>
        </p:nvSpPr>
        <p:spPr>
          <a:xfrm>
            <a:off x="6970854" y="1914080"/>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6DCF6FFC-36FB-3DCA-8BC2-A121E99A7EE4}"/>
              </a:ext>
            </a:extLst>
          </p:cNvPr>
          <p:cNvSpPr txBox="1"/>
          <p:nvPr/>
        </p:nvSpPr>
        <p:spPr>
          <a:xfrm>
            <a:off x="6474032" y="4829985"/>
            <a:ext cx="407478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rebuchet MS" panose="020B0603020202020204"/>
                <a:ea typeface="+mn-ea"/>
                <a:cs typeface="+mn-cs"/>
              </a:rPr>
              <a:t>RESOURCE</a:t>
            </a:r>
          </a:p>
          <a:p>
            <a:pPr marR="0" lvl="0" algn="ctr" defTabSz="914400"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rPr>
              <a:t>S3 Bucket Policies</a:t>
            </a:r>
          </a:p>
          <a:p>
            <a:pPr marR="0" lvl="0" algn="ctr" defTabSz="914400" rtl="0" eaLnBrk="1" fontAlgn="auto" latinLnBrk="0" hangingPunct="1">
              <a:lnSpc>
                <a:spcPct val="100000"/>
              </a:lnSpc>
              <a:spcBef>
                <a:spcPts val="0"/>
              </a:spcBef>
              <a:spcAft>
                <a:spcPts val="0"/>
              </a:spcAft>
              <a:buClrTx/>
              <a:buSzTx/>
              <a:tabLst/>
              <a:defRPr/>
            </a:pPr>
            <a:r>
              <a:rPr lang="en-US" sz="2000" dirty="0">
                <a:solidFill>
                  <a:prstClr val="black"/>
                </a:solidFill>
                <a:latin typeface="Trebuchet MS" panose="020B0603020202020204"/>
              </a:rPr>
              <a:t>Access Control Lists (ACLs)</a:t>
            </a: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5" name="Rectangle 14">
            <a:extLst>
              <a:ext uri="{FF2B5EF4-FFF2-40B4-BE49-F238E27FC236}">
                <a16:creationId xmlns:a16="http://schemas.microsoft.com/office/drawing/2014/main" id="{262686F1-8E44-9A3F-5765-60B52C03105B}"/>
              </a:ext>
            </a:extLst>
          </p:cNvPr>
          <p:cNvSpPr/>
          <p:nvPr/>
        </p:nvSpPr>
        <p:spPr>
          <a:xfrm rot="20700000">
            <a:off x="6603577" y="2036772"/>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POLICY</a:t>
            </a:r>
          </a:p>
        </p:txBody>
      </p:sp>
      <p:pic>
        <p:nvPicPr>
          <p:cNvPr id="16" name="Picture 15" descr="Shape&#10;&#10;Description automatically generated with low confidence">
            <a:extLst>
              <a:ext uri="{FF2B5EF4-FFF2-40B4-BE49-F238E27FC236}">
                <a16:creationId xmlns:a16="http://schemas.microsoft.com/office/drawing/2014/main" id="{108DEE68-08D4-92AB-FB69-D36270B76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9761" y="1639480"/>
            <a:ext cx="461665" cy="461665"/>
          </a:xfrm>
          <a:prstGeom prst="rect">
            <a:avLst/>
          </a:prstGeom>
        </p:spPr>
      </p:pic>
      <p:pic>
        <p:nvPicPr>
          <p:cNvPr id="17" name="Graphic 8">
            <a:extLst>
              <a:ext uri="{FF2B5EF4-FFF2-40B4-BE49-F238E27FC236}">
                <a16:creationId xmlns:a16="http://schemas.microsoft.com/office/drawing/2014/main" id="{58AE3C22-4942-F3AB-4529-FD419052C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1509" y="2910943"/>
            <a:ext cx="925876" cy="925876"/>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8" name="Graphic 6">
            <a:extLst>
              <a:ext uri="{FF2B5EF4-FFF2-40B4-BE49-F238E27FC236}">
                <a16:creationId xmlns:a16="http://schemas.microsoft.com/office/drawing/2014/main" id="{B574BDCA-1919-D7AD-814F-1DCF88C7A0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1207" y="2910943"/>
            <a:ext cx="925875" cy="9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descr="Shape&#10;&#10;Description automatically generated with low confidence">
            <a:extLst>
              <a:ext uri="{FF2B5EF4-FFF2-40B4-BE49-F238E27FC236}">
                <a16:creationId xmlns:a16="http://schemas.microsoft.com/office/drawing/2014/main" id="{22C21A12-A354-640A-87CC-2B4E241C39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8236" y="2648013"/>
            <a:ext cx="822960" cy="822960"/>
          </a:xfrm>
          <a:prstGeom prst="rect">
            <a:avLst/>
          </a:prstGeom>
        </p:spPr>
      </p:pic>
      <p:pic>
        <p:nvPicPr>
          <p:cNvPr id="3" name="Picture 2">
            <a:extLst>
              <a:ext uri="{FF2B5EF4-FFF2-40B4-BE49-F238E27FC236}">
                <a16:creationId xmlns:a16="http://schemas.microsoft.com/office/drawing/2014/main" id="{AC20DA29-B78F-C65E-B8FF-7212ACFF5756}"/>
              </a:ext>
            </a:extLst>
          </p:cNvPr>
          <p:cNvPicPr>
            <a:picLocks noChangeAspect="1"/>
          </p:cNvPicPr>
          <p:nvPr/>
        </p:nvPicPr>
        <p:blipFill rotWithShape="1">
          <a:blip r:embed="rId8"/>
          <a:srcRect l="4999" t="5434" r="5014" b="16855"/>
          <a:stretch/>
        </p:blipFill>
        <p:spPr>
          <a:xfrm>
            <a:off x="4030264" y="3435178"/>
            <a:ext cx="941222" cy="758206"/>
          </a:xfrm>
          <a:prstGeom prst="rect">
            <a:avLst/>
          </a:prstGeom>
        </p:spPr>
      </p:pic>
      <p:sp>
        <p:nvSpPr>
          <p:cNvPr id="5" name="Speech Bubble: Rectangle with Corners Rounded 4">
            <a:extLst>
              <a:ext uri="{FF2B5EF4-FFF2-40B4-BE49-F238E27FC236}">
                <a16:creationId xmlns:a16="http://schemas.microsoft.com/office/drawing/2014/main" id="{43E71B22-18AE-3EF6-FC83-5AEC91C74620}"/>
              </a:ext>
            </a:extLst>
          </p:cNvPr>
          <p:cNvSpPr/>
          <p:nvPr/>
        </p:nvSpPr>
        <p:spPr>
          <a:xfrm>
            <a:off x="9388416" y="314770"/>
            <a:ext cx="2573439" cy="2097741"/>
          </a:xfrm>
          <a:prstGeom prst="wedgeRoundRectCallout">
            <a:avLst>
              <a:gd name="adj1" fmla="val -72314"/>
              <a:gd name="adj2" fmla="val 49488"/>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Commonly used to grant access to the public or another AWS account</a:t>
            </a:r>
          </a:p>
        </p:txBody>
      </p:sp>
      <p:sp>
        <p:nvSpPr>
          <p:cNvPr id="6" name="Speech Bubble: Rectangle with Corners Rounded 5">
            <a:extLst>
              <a:ext uri="{FF2B5EF4-FFF2-40B4-BE49-F238E27FC236}">
                <a16:creationId xmlns:a16="http://schemas.microsoft.com/office/drawing/2014/main" id="{4E88F554-064F-2732-EA7A-F3E6AD9CC48C}"/>
              </a:ext>
            </a:extLst>
          </p:cNvPr>
          <p:cNvSpPr/>
          <p:nvPr/>
        </p:nvSpPr>
        <p:spPr>
          <a:xfrm>
            <a:off x="218742" y="4829985"/>
            <a:ext cx="2662133" cy="1818311"/>
          </a:xfrm>
          <a:prstGeom prst="wedgeRoundRectCallout">
            <a:avLst>
              <a:gd name="adj1" fmla="val 44123"/>
              <a:gd name="adj2" fmla="val -10371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Used to grant access to users and roles within AWS</a:t>
            </a:r>
          </a:p>
        </p:txBody>
      </p:sp>
      <p:sp>
        <p:nvSpPr>
          <p:cNvPr id="14" name="Speech Bubble: Rectangle with Corners Rounded 13">
            <a:extLst>
              <a:ext uri="{FF2B5EF4-FFF2-40B4-BE49-F238E27FC236}">
                <a16:creationId xmlns:a16="http://schemas.microsoft.com/office/drawing/2014/main" id="{9B803F41-2030-A69D-D995-65BDBD47F440}"/>
              </a:ext>
            </a:extLst>
          </p:cNvPr>
          <p:cNvSpPr/>
          <p:nvPr/>
        </p:nvSpPr>
        <p:spPr>
          <a:xfrm>
            <a:off x="9518766" y="3243993"/>
            <a:ext cx="2573439" cy="1818311"/>
          </a:xfrm>
          <a:prstGeom prst="wedgeRoundRectCallout">
            <a:avLst>
              <a:gd name="adj1" fmla="val -45789"/>
              <a:gd name="adj2" fmla="val 63418"/>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Bucket policies generally recommended over ACLs</a:t>
            </a:r>
          </a:p>
        </p:txBody>
      </p:sp>
    </p:spTree>
    <p:extLst>
      <p:ext uri="{BB962C8B-B14F-4D97-AF65-F5344CB8AC3E}">
        <p14:creationId xmlns:p14="http://schemas.microsoft.com/office/powerpoint/2010/main" val="210747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8B2EBAF-02C5-4EAE-9DC5-FF47EB61F6E0}"/>
              </a:ext>
            </a:extLst>
          </p:cNvPr>
          <p:cNvSpPr txBox="1"/>
          <p:nvPr/>
        </p:nvSpPr>
        <p:spPr>
          <a:xfrm>
            <a:off x="590592" y="1360460"/>
            <a:ext cx="11010816" cy="5144485"/>
          </a:xfrm>
          <a:prstGeom prst="rect">
            <a:avLst/>
          </a:prstGeom>
          <a:noFill/>
          <a:ln>
            <a:solidFill>
              <a:schemeClr val="bg1">
                <a:lumMod val="50000"/>
              </a:schemeClr>
            </a:solidFill>
          </a:ln>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"Statement":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Allow</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"Principal": </a:t>
            </a: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"AWS":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arn:aws:iam</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xxxx:</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root</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a:lnSpc>
                <a:spcPct val="90000"/>
              </a:lnSpc>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arn:aws:iam</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xxxx:</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amber</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a:lnSpc>
                <a:spcPct val="90000"/>
              </a:lnSpc>
              <a:defRPr/>
            </a:pP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			},</a:t>
            </a:r>
          </a:p>
          <a:p>
            <a:pPr>
              <a:lnSpc>
                <a:spcPct val="90000"/>
              </a:lnSpc>
              <a:defRPr/>
            </a:pP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1" i="0" u="none" strike="noStrike" kern="1200" cap="none" spc="0" normalizeH="0" baseline="0" noProof="0" dirty="0">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s3:*</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"Resource":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["arn:aws:s3:::</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ExampleBucket</a:t>
            </a: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a:t>
            </a:r>
            <a:endPar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endParaRPr>
          </a:p>
          <a:p>
            <a:pPr>
              <a:lnSpc>
                <a:spcPct val="90000"/>
              </a:lnSpc>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"arn:aws:s3:::</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ExampleBucket</a:t>
            </a:r>
            <a:r>
              <a:rPr kumimoji="0" lang="en-US" sz="2800" b="1" i="0" u="none" strike="noStrike" kern="1200" cap="none" spc="0" normalizeH="0" baseline="0" noProof="0" dirty="0">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t>
            </a: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a:lnSpc>
                <a:spcPct val="90000"/>
              </a:lnSpc>
              <a:defRPr/>
            </a:pP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			}</a:t>
            </a:r>
          </a:p>
          <a:p>
            <a:pPr>
              <a:lnSpc>
                <a:spcPct val="90000"/>
              </a:lnSpc>
              <a:defRPr/>
            </a:pP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	}</a:t>
            </a:r>
          </a:p>
        </p:txBody>
      </p:sp>
      <p:sp>
        <p:nvSpPr>
          <p:cNvPr id="3" name="Rectangle 2">
            <a:extLst>
              <a:ext uri="{FF2B5EF4-FFF2-40B4-BE49-F238E27FC236}">
                <a16:creationId xmlns:a16="http://schemas.microsoft.com/office/drawing/2014/main" id="{98FDA56D-85EF-4707-96DC-0B88652AE0AA}"/>
              </a:ext>
            </a:extLst>
          </p:cNvPr>
          <p:cNvSpPr/>
          <p:nvPr/>
        </p:nvSpPr>
        <p:spPr>
          <a:xfrm>
            <a:off x="3120475" y="1958201"/>
            <a:ext cx="8107817" cy="1920621"/>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9C999412-92A8-49D9-BEDD-682BAE1BD8C6}"/>
              </a:ext>
            </a:extLst>
          </p:cNvPr>
          <p:cNvSpPr/>
          <p:nvPr/>
        </p:nvSpPr>
        <p:spPr>
          <a:xfrm>
            <a:off x="7053360" y="1613164"/>
            <a:ext cx="3910577" cy="1305347"/>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Allow users </a:t>
            </a:r>
            <a:r>
              <a:rPr kumimoji="0" lang="en-US" sz="2600" b="1" i="0" u="none" strike="noStrike" kern="1200" cap="none" spc="0" normalizeH="0" baseline="0" noProof="0" dirty="0">
                <a:ln>
                  <a:noFill/>
                </a:ln>
                <a:solidFill>
                  <a:prstClr val="white"/>
                </a:solidFill>
                <a:effectLst/>
                <a:uLnTx/>
                <a:uFillTx/>
                <a:latin typeface="Trebuchet MS" panose="020B0603020202020204"/>
                <a:ea typeface="+mn-ea"/>
                <a:cs typeface="+mn-cs"/>
              </a:rPr>
              <a:t>root</a:t>
            </a: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 and </a:t>
            </a:r>
            <a:r>
              <a:rPr kumimoji="0" lang="en-US" sz="2600" b="1" i="0" u="none" strike="noStrike" kern="1200" cap="none" spc="0" normalizeH="0" baseline="0" noProof="0" dirty="0">
                <a:ln>
                  <a:noFill/>
                </a:ln>
                <a:solidFill>
                  <a:prstClr val="white"/>
                </a:solidFill>
                <a:effectLst/>
                <a:uLnTx/>
                <a:uFillTx/>
                <a:latin typeface="Trebuchet MS" panose="020B0603020202020204"/>
                <a:ea typeface="+mn-ea"/>
                <a:cs typeface="+mn-cs"/>
              </a:rPr>
              <a:t>amber</a:t>
            </a: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 (from the specified AWS account)…</a:t>
            </a:r>
            <a:endParaRPr kumimoji="0" lang="en-US" sz="2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9" name="Rectangle 8">
            <a:extLst>
              <a:ext uri="{FF2B5EF4-FFF2-40B4-BE49-F238E27FC236}">
                <a16:creationId xmlns:a16="http://schemas.microsoft.com/office/drawing/2014/main" id="{91DC50CD-1D6E-6819-887F-22601A47443C}"/>
              </a:ext>
            </a:extLst>
          </p:cNvPr>
          <p:cNvSpPr/>
          <p:nvPr/>
        </p:nvSpPr>
        <p:spPr>
          <a:xfrm>
            <a:off x="3883352" y="5700960"/>
            <a:ext cx="6582061" cy="978373"/>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600" dirty="0">
                <a:solidFill>
                  <a:prstClr val="white"/>
                </a:solidFill>
                <a:latin typeface="Trebuchet MS" panose="020B0603020202020204"/>
              </a:rPr>
              <a:t>…to</a:t>
            </a: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 take </a:t>
            </a:r>
            <a:r>
              <a:rPr kumimoji="0" lang="en-US" sz="2600" b="1" i="0" u="none" strike="noStrike" kern="1200" cap="none" spc="0" normalizeH="0" baseline="0" noProof="0" dirty="0">
                <a:ln>
                  <a:noFill/>
                </a:ln>
                <a:solidFill>
                  <a:prstClr val="white"/>
                </a:solidFill>
                <a:effectLst/>
                <a:uLnTx/>
                <a:uFillTx/>
                <a:latin typeface="Trebuchet MS" panose="020B0603020202020204"/>
                <a:ea typeface="+mn-ea"/>
                <a:cs typeface="+mn-cs"/>
              </a:rPr>
              <a:t>all s3 actions </a:t>
            </a: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(read, write, etc.) on </a:t>
            </a:r>
            <a:r>
              <a:rPr kumimoji="0" lang="en-US" sz="2600" b="1" i="0" u="none" strike="noStrike" kern="1200" cap="none" spc="0" normalizeH="0" baseline="0" noProof="0" dirty="0" err="1">
                <a:ln>
                  <a:noFill/>
                </a:ln>
                <a:solidFill>
                  <a:prstClr val="white"/>
                </a:solidFill>
                <a:effectLst/>
                <a:uLnTx/>
                <a:uFillTx/>
                <a:latin typeface="Trebuchet MS" panose="020B0603020202020204"/>
                <a:ea typeface="+mn-ea"/>
                <a:cs typeface="+mn-cs"/>
              </a:rPr>
              <a:t>ExampleBucket</a:t>
            </a: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 and </a:t>
            </a:r>
            <a:r>
              <a:rPr kumimoji="0" lang="en-US" sz="2600" b="1" i="0" u="none" strike="noStrike" kern="1200" cap="none" spc="0" normalizeH="0" baseline="0" noProof="0" dirty="0">
                <a:ln>
                  <a:noFill/>
                </a:ln>
                <a:solidFill>
                  <a:prstClr val="white"/>
                </a:solidFill>
                <a:effectLst/>
                <a:uLnTx/>
                <a:uFillTx/>
                <a:latin typeface="Trebuchet MS" panose="020B0603020202020204"/>
                <a:ea typeface="+mn-ea"/>
                <a:cs typeface="+mn-cs"/>
              </a:rPr>
              <a:t>its objects</a:t>
            </a:r>
            <a:endParaRPr kumimoji="0" lang="en-US" sz="2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10" name="Rectangle 9">
            <a:extLst>
              <a:ext uri="{FF2B5EF4-FFF2-40B4-BE49-F238E27FC236}">
                <a16:creationId xmlns:a16="http://schemas.microsoft.com/office/drawing/2014/main" id="{26730228-A1EE-1076-8A71-747AB5B8F520}"/>
              </a:ext>
            </a:extLst>
          </p:cNvPr>
          <p:cNvSpPr/>
          <p:nvPr/>
        </p:nvSpPr>
        <p:spPr>
          <a:xfrm>
            <a:off x="3120475" y="4047565"/>
            <a:ext cx="8107817" cy="165339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Title 10">
            <a:extLst>
              <a:ext uri="{FF2B5EF4-FFF2-40B4-BE49-F238E27FC236}">
                <a16:creationId xmlns:a16="http://schemas.microsoft.com/office/drawing/2014/main" id="{30DE42E6-C9C3-B385-7568-C24AD2C6BAC7}"/>
              </a:ext>
            </a:extLst>
          </p:cNvPr>
          <p:cNvSpPr>
            <a:spLocks noGrp="1"/>
          </p:cNvSpPr>
          <p:nvPr>
            <p:ph type="title"/>
          </p:nvPr>
        </p:nvSpPr>
        <p:spPr/>
        <p:txBody>
          <a:bodyPr/>
          <a:lstStyle/>
          <a:p>
            <a:r>
              <a:rPr lang="en-US" dirty="0">
                <a:solidFill>
                  <a:srgbClr val="FF9900"/>
                </a:solidFill>
              </a:rPr>
              <a:t>S3 Bucket</a:t>
            </a:r>
            <a:r>
              <a:rPr lang="en-US" dirty="0"/>
              <a:t> Policy</a:t>
            </a:r>
          </a:p>
        </p:txBody>
      </p:sp>
    </p:spTree>
    <p:extLst>
      <p:ext uri="{BB962C8B-B14F-4D97-AF65-F5344CB8AC3E}">
        <p14:creationId xmlns:p14="http://schemas.microsoft.com/office/powerpoint/2010/main" val="120378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8B2EBAF-02C5-4EAE-9DC5-FF47EB61F6E0}"/>
              </a:ext>
            </a:extLst>
          </p:cNvPr>
          <p:cNvSpPr txBox="1"/>
          <p:nvPr/>
        </p:nvSpPr>
        <p:spPr>
          <a:xfrm>
            <a:off x="590592" y="1360460"/>
            <a:ext cx="11010816" cy="5144485"/>
          </a:xfrm>
          <a:prstGeom prst="rect">
            <a:avLst/>
          </a:prstGeom>
          <a:noFill/>
          <a:ln>
            <a:solidFill>
              <a:schemeClr val="bg1">
                <a:lumMod val="50000"/>
              </a:schemeClr>
            </a:solidFill>
          </a:ln>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"Statement":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Allow</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"Principal": </a:t>
            </a: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"AWS":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arn:aws:iam</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xxxx:</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root</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a:lnSpc>
                <a:spcPct val="90000"/>
              </a:lnSpc>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arn:aws:iam</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xxxx:</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amber</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a:lnSpc>
                <a:spcPct val="90000"/>
              </a:lnSpc>
              <a:defRPr/>
            </a:pP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			},</a:t>
            </a:r>
          </a:p>
          <a:p>
            <a:pPr>
              <a:lnSpc>
                <a:spcPct val="90000"/>
              </a:lnSpc>
              <a:defRPr/>
            </a:pP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1" i="0" u="none" strike="noStrike" kern="1200" cap="none" spc="0" normalizeH="0" baseline="0" noProof="0" dirty="0">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s3:*</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"Resource":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["arn:aws:s3:::</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ExampleBucket</a:t>
            </a: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a:t>
            </a:r>
            <a:endPar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endParaRPr>
          </a:p>
          <a:p>
            <a:pPr>
              <a:lnSpc>
                <a:spcPct val="90000"/>
              </a:lnSpc>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"arn:aws:s3:::</a:t>
            </a:r>
            <a:r>
              <a:rPr kumimoji="0" lang="en-US" sz="2800" b="1"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ExampleBucket</a:t>
            </a:r>
            <a:r>
              <a:rPr kumimoji="0" lang="en-US" sz="2800" b="1" i="0" u="none" strike="noStrike" kern="1200" cap="none" spc="0" normalizeH="0" baseline="0" noProof="0" dirty="0">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t>
            </a: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a:lnSpc>
                <a:spcPct val="90000"/>
              </a:lnSpc>
              <a:defRPr/>
            </a:pP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			}</a:t>
            </a:r>
          </a:p>
          <a:p>
            <a:pPr>
              <a:lnSpc>
                <a:spcPct val="90000"/>
              </a:lnSpc>
              <a:defRPr/>
            </a:pPr>
            <a:r>
              <a:rPr lang="en-US" sz="2800" dirty="0">
                <a:solidFill>
                  <a:prstClr val="black"/>
                </a:solidFill>
                <a:latin typeface="Courier New" panose="02070309020205020404" pitchFamily="49" charset="0"/>
                <a:ea typeface="Roboto" panose="02000000000000000000" pitchFamily="2" charset="0"/>
                <a:cs typeface="Courier New" panose="02070309020205020404" pitchFamily="49" charset="0"/>
              </a:rPr>
              <a:t>	}</a:t>
            </a:r>
          </a:p>
        </p:txBody>
      </p:sp>
      <p:sp>
        <p:nvSpPr>
          <p:cNvPr id="3" name="Rectangle 2">
            <a:extLst>
              <a:ext uri="{FF2B5EF4-FFF2-40B4-BE49-F238E27FC236}">
                <a16:creationId xmlns:a16="http://schemas.microsoft.com/office/drawing/2014/main" id="{98FDA56D-85EF-4707-96DC-0B88652AE0AA}"/>
              </a:ext>
            </a:extLst>
          </p:cNvPr>
          <p:cNvSpPr/>
          <p:nvPr/>
        </p:nvSpPr>
        <p:spPr>
          <a:xfrm>
            <a:off x="3120475" y="2581835"/>
            <a:ext cx="8107817" cy="1219967"/>
          </a:xfrm>
          <a:prstGeom prst="rect">
            <a:avLst/>
          </a:prstGeom>
          <a:solidFill>
            <a:schemeClr val="bg1">
              <a:lumMod val="65000"/>
              <a:alpha val="75000"/>
            </a:schemeClr>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26730228-A1EE-1076-8A71-747AB5B8F520}"/>
              </a:ext>
            </a:extLst>
          </p:cNvPr>
          <p:cNvSpPr/>
          <p:nvPr/>
        </p:nvSpPr>
        <p:spPr>
          <a:xfrm>
            <a:off x="3120475" y="4047565"/>
            <a:ext cx="8107817" cy="165339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Title 10">
            <a:extLst>
              <a:ext uri="{FF2B5EF4-FFF2-40B4-BE49-F238E27FC236}">
                <a16:creationId xmlns:a16="http://schemas.microsoft.com/office/drawing/2014/main" id="{30DE42E6-C9C3-B385-7568-C24AD2C6BAC7}"/>
              </a:ext>
            </a:extLst>
          </p:cNvPr>
          <p:cNvSpPr>
            <a:spLocks noGrp="1"/>
          </p:cNvSpPr>
          <p:nvPr>
            <p:ph type="title"/>
          </p:nvPr>
        </p:nvSpPr>
        <p:spPr/>
        <p:txBody>
          <a:bodyPr/>
          <a:lstStyle/>
          <a:p>
            <a:r>
              <a:rPr lang="en-US" dirty="0">
                <a:solidFill>
                  <a:srgbClr val="FF9900"/>
                </a:solidFill>
              </a:rPr>
              <a:t>IAM</a:t>
            </a:r>
            <a:r>
              <a:rPr lang="en-US" dirty="0"/>
              <a:t> Policy</a:t>
            </a:r>
          </a:p>
        </p:txBody>
      </p:sp>
      <p:sp>
        <p:nvSpPr>
          <p:cNvPr id="20" name="Rectangle 19">
            <a:extLst>
              <a:ext uri="{FF2B5EF4-FFF2-40B4-BE49-F238E27FC236}">
                <a16:creationId xmlns:a16="http://schemas.microsoft.com/office/drawing/2014/main" id="{F7C9B733-A3C4-C33B-4D78-5E447FF773AF}"/>
              </a:ext>
            </a:extLst>
          </p:cNvPr>
          <p:cNvSpPr/>
          <p:nvPr/>
        </p:nvSpPr>
        <p:spPr>
          <a:xfrm>
            <a:off x="7626723" y="126479"/>
            <a:ext cx="4390189" cy="2163031"/>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Remove this section, and attach the policy to </a:t>
            </a:r>
            <a:r>
              <a:rPr kumimoji="0" lang="en-US" sz="2600" b="1" i="0" u="none" strike="noStrike" kern="1200" cap="none" spc="0" normalizeH="0" baseline="0" noProof="0" dirty="0">
                <a:ln>
                  <a:noFill/>
                </a:ln>
                <a:solidFill>
                  <a:prstClr val="white"/>
                </a:solidFill>
                <a:effectLst/>
                <a:uLnTx/>
                <a:uFillTx/>
                <a:latin typeface="Trebuchet MS" panose="020B0603020202020204"/>
                <a:ea typeface="+mn-ea"/>
                <a:cs typeface="+mn-cs"/>
              </a:rPr>
              <a:t>IAM users/groups/roles</a:t>
            </a: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 to achieve the same effect as the previous bucket policy</a:t>
            </a:r>
            <a:endParaRPr kumimoji="0" lang="en-US" sz="2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cxnSp>
        <p:nvCxnSpPr>
          <p:cNvPr id="22" name="Connector: Elbow 21">
            <a:extLst>
              <a:ext uri="{FF2B5EF4-FFF2-40B4-BE49-F238E27FC236}">
                <a16:creationId xmlns:a16="http://schemas.microsoft.com/office/drawing/2014/main" id="{13D75559-850E-C8BE-A3AF-6F4092AE21AD}"/>
              </a:ext>
            </a:extLst>
          </p:cNvPr>
          <p:cNvCxnSpPr>
            <a:cxnSpLocks/>
            <a:stCxn id="20" idx="2"/>
            <a:endCxn id="3" idx="0"/>
          </p:cNvCxnSpPr>
          <p:nvPr/>
        </p:nvCxnSpPr>
        <p:spPr>
          <a:xfrm rot="5400000">
            <a:off x="8351939" y="1111955"/>
            <a:ext cx="292325" cy="2647434"/>
          </a:xfrm>
          <a:prstGeom prst="bentConnector3">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613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2D33214-08C1-4F89-865D-2B3DCAF5C947}"/>
              </a:ext>
            </a:extLst>
          </p:cNvPr>
          <p:cNvSpPr/>
          <p:nvPr/>
        </p:nvSpPr>
        <p:spPr>
          <a:xfrm>
            <a:off x="8324704" y="1943100"/>
            <a:ext cx="2971800" cy="315300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Inexpensive</a:t>
            </a:r>
          </a:p>
        </p:txBody>
      </p:sp>
      <p:sp>
        <p:nvSpPr>
          <p:cNvPr id="11" name="Rectangle 10">
            <a:extLst>
              <a:ext uri="{FF2B5EF4-FFF2-40B4-BE49-F238E27FC236}">
                <a16:creationId xmlns:a16="http://schemas.microsoft.com/office/drawing/2014/main" id="{BB7C884C-6AA5-411E-9614-3B3F6D684921}"/>
              </a:ext>
            </a:extLst>
          </p:cNvPr>
          <p:cNvSpPr/>
          <p:nvPr/>
        </p:nvSpPr>
        <p:spPr>
          <a:xfrm>
            <a:off x="895496" y="1943100"/>
            <a:ext cx="2971800" cy="3153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Easy to Scale</a:t>
            </a:r>
          </a:p>
        </p:txBody>
      </p:sp>
      <p:pic>
        <p:nvPicPr>
          <p:cNvPr id="3" name="Picture 2" descr="Icon&#10;&#10;Description automatically generated">
            <a:extLst>
              <a:ext uri="{FF2B5EF4-FFF2-40B4-BE49-F238E27FC236}">
                <a16:creationId xmlns:a16="http://schemas.microsoft.com/office/drawing/2014/main" id="{DAF6E45B-54E3-40CE-A44E-C2E6DFAED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4784" y="2385272"/>
            <a:ext cx="1691640" cy="1691640"/>
          </a:xfrm>
          <a:prstGeom prst="rect">
            <a:avLst/>
          </a:prstGeom>
        </p:spPr>
      </p:pic>
      <p:pic>
        <p:nvPicPr>
          <p:cNvPr id="7" name="Picture 6" descr="Icon&#10;&#10;Description automatically generated">
            <a:extLst>
              <a:ext uri="{FF2B5EF4-FFF2-40B4-BE49-F238E27FC236}">
                <a16:creationId xmlns:a16="http://schemas.microsoft.com/office/drawing/2014/main" id="{80F57576-A22B-4D79-9B30-13C35A7109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387" y="2385272"/>
            <a:ext cx="1638469" cy="1907565"/>
          </a:xfrm>
          <a:prstGeom prst="rect">
            <a:avLst/>
          </a:prstGeom>
        </p:spPr>
      </p:pic>
      <p:sp>
        <p:nvSpPr>
          <p:cNvPr id="6" name="Rectangle 5">
            <a:extLst>
              <a:ext uri="{FF2B5EF4-FFF2-40B4-BE49-F238E27FC236}">
                <a16:creationId xmlns:a16="http://schemas.microsoft.com/office/drawing/2014/main" id="{BA6BF2A0-C2A9-42AE-9A2B-2E25A571C762}"/>
              </a:ext>
            </a:extLst>
          </p:cNvPr>
          <p:cNvSpPr/>
          <p:nvPr/>
        </p:nvSpPr>
        <p:spPr>
          <a:xfrm>
            <a:off x="4610100" y="1943100"/>
            <a:ext cx="2971800" cy="31530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Trebuchet MS" panose="020B0603020202020204"/>
              </a:rPr>
              <a:t>Highly Available</a:t>
            </a: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 </a:t>
            </a:r>
            <a:r>
              <a:rPr kumimoji="0" lang="en-US" sz="1600" b="0" i="0" u="none" strike="noStrike" kern="1200" cap="none" spc="0" normalizeH="0" baseline="0" noProof="0" dirty="0">
                <a:ln>
                  <a:noFill/>
                </a:ln>
                <a:solidFill>
                  <a:prstClr val="white"/>
                </a:solidFill>
                <a:effectLst/>
                <a:uLnTx/>
                <a:uFillTx/>
                <a:latin typeface="Trebuchet MS" panose="020B0603020202020204"/>
                <a:ea typeface="+mn-ea"/>
                <a:cs typeface="+mn-cs"/>
              </a:rPr>
              <a:t>(99.99%)</a:t>
            </a: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12" name="Picture 11" descr="Icon&#10;&#10;Description automatically generated">
            <a:extLst>
              <a:ext uri="{FF2B5EF4-FFF2-40B4-BE49-F238E27FC236}">
                <a16:creationId xmlns:a16="http://schemas.microsoft.com/office/drawing/2014/main" id="{2A740FE6-5199-4D15-8B19-028453BD9D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0180" y="2385272"/>
            <a:ext cx="1691640" cy="1691640"/>
          </a:xfrm>
          <a:prstGeom prst="rect">
            <a:avLst/>
          </a:prstGeom>
        </p:spPr>
      </p:pic>
    </p:spTree>
    <p:extLst>
      <p:ext uri="{BB962C8B-B14F-4D97-AF65-F5344CB8AC3E}">
        <p14:creationId xmlns:p14="http://schemas.microsoft.com/office/powerpoint/2010/main" val="342707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98A686-A320-4A82-D562-37CBE74C147F}"/>
              </a:ext>
            </a:extLst>
          </p:cNvPr>
          <p:cNvPicPr>
            <a:picLocks noChangeAspect="1"/>
          </p:cNvPicPr>
          <p:nvPr/>
        </p:nvPicPr>
        <p:blipFill>
          <a:blip r:embed="rId3"/>
          <a:stretch>
            <a:fillRect/>
          </a:stretch>
        </p:blipFill>
        <p:spPr>
          <a:xfrm>
            <a:off x="1255923" y="1313001"/>
            <a:ext cx="9698605" cy="5376743"/>
          </a:xfrm>
          <a:prstGeom prst="rect">
            <a:avLst/>
          </a:prstGeom>
          <a:ln>
            <a:solidFill>
              <a:schemeClr val="bg1">
                <a:lumMod val="65000"/>
              </a:schemeClr>
            </a:solidFill>
          </a:ln>
        </p:spPr>
      </p:pic>
      <p:sp>
        <p:nvSpPr>
          <p:cNvPr id="2" name="Title 1">
            <a:extLst>
              <a:ext uri="{FF2B5EF4-FFF2-40B4-BE49-F238E27FC236}">
                <a16:creationId xmlns:a16="http://schemas.microsoft.com/office/drawing/2014/main" id="{3FEFEFC0-1C1E-653B-DAB5-001E64FEA454}"/>
              </a:ext>
            </a:extLst>
          </p:cNvPr>
          <p:cNvSpPr>
            <a:spLocks noGrp="1"/>
          </p:cNvSpPr>
          <p:nvPr>
            <p:ph type="title"/>
          </p:nvPr>
        </p:nvSpPr>
        <p:spPr/>
        <p:txBody>
          <a:bodyPr/>
          <a:lstStyle/>
          <a:p>
            <a:r>
              <a:rPr lang="en-US" dirty="0"/>
              <a:t>Blocking Public Access for an Entire Account</a:t>
            </a:r>
          </a:p>
        </p:txBody>
      </p:sp>
      <p:sp>
        <p:nvSpPr>
          <p:cNvPr id="5" name="Rectangle 4">
            <a:extLst>
              <a:ext uri="{FF2B5EF4-FFF2-40B4-BE49-F238E27FC236}">
                <a16:creationId xmlns:a16="http://schemas.microsoft.com/office/drawing/2014/main" id="{53450F66-70A7-7DAB-F025-FEFBCA0A37C9}"/>
              </a:ext>
            </a:extLst>
          </p:cNvPr>
          <p:cNvSpPr/>
          <p:nvPr/>
        </p:nvSpPr>
        <p:spPr>
          <a:xfrm>
            <a:off x="1255923" y="3922004"/>
            <a:ext cx="2214390" cy="511859"/>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391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773588"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S3 Bucket Policy</a:t>
            </a:r>
          </a:p>
        </p:txBody>
      </p:sp>
      <p:pic>
        <p:nvPicPr>
          <p:cNvPr id="7" name="Picture 6" descr="A blue sign with white text&#10;&#10;Description automatically generated with medium confidence">
            <a:extLst>
              <a:ext uri="{FF2B5EF4-FFF2-40B4-BE49-F238E27FC236}">
                <a16:creationId xmlns:a16="http://schemas.microsoft.com/office/drawing/2014/main" id="{75329F6E-0000-34A9-5F76-C735ECF52983}"/>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4037736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773588"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a:t>
            </a:r>
            <a:r>
              <a:rPr kumimoji="0" lang="en-US" sz="38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Presigned</a:t>
            </a: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URLs</a:t>
            </a:r>
          </a:p>
        </p:txBody>
      </p:sp>
      <p:pic>
        <p:nvPicPr>
          <p:cNvPr id="7" name="Picture 6" descr="A blue sign with white text&#10;&#10;Description automatically generated with medium confidence">
            <a:extLst>
              <a:ext uri="{FF2B5EF4-FFF2-40B4-BE49-F238E27FC236}">
                <a16:creationId xmlns:a16="http://schemas.microsoft.com/office/drawing/2014/main" id="{75329F6E-0000-34A9-5F76-C735ECF52983}"/>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284434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Hosting a Static Website on S3</a:t>
            </a:r>
          </a:p>
        </p:txBody>
      </p:sp>
      <p:pic>
        <p:nvPicPr>
          <p:cNvPr id="7" name="Picture 6" descr="A blue sign with white text&#10;&#10;Description automatically generated with medium confidence">
            <a:extLst>
              <a:ext uri="{FF2B5EF4-FFF2-40B4-BE49-F238E27FC236}">
                <a16:creationId xmlns:a16="http://schemas.microsoft.com/office/drawing/2014/main" id="{75329F6E-0000-34A9-5F76-C735ECF52983}"/>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082248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0753FA-5E6F-0E92-E70E-A5DC94E5300B}"/>
              </a:ext>
            </a:extLst>
          </p:cNvPr>
          <p:cNvSpPr>
            <a:spLocks noGrp="1"/>
          </p:cNvSpPr>
          <p:nvPr>
            <p:ph type="body" sz="quarter" idx="10"/>
          </p:nvPr>
        </p:nvSpPr>
        <p:spPr/>
        <p:txBody>
          <a:bodyPr/>
          <a:lstStyle/>
          <a:p>
            <a:r>
              <a:rPr lang="en-US" dirty="0"/>
              <a:t>Cross-Origin Resource Sharing</a:t>
            </a:r>
          </a:p>
        </p:txBody>
      </p:sp>
      <p:sp>
        <p:nvSpPr>
          <p:cNvPr id="5" name="Text Placeholder 4">
            <a:extLst>
              <a:ext uri="{FF2B5EF4-FFF2-40B4-BE49-F238E27FC236}">
                <a16:creationId xmlns:a16="http://schemas.microsoft.com/office/drawing/2014/main" id="{4DAB894B-BBC7-C199-6B3B-8C82991157C9}"/>
              </a:ext>
            </a:extLst>
          </p:cNvPr>
          <p:cNvSpPr>
            <a:spLocks noGrp="1"/>
          </p:cNvSpPr>
          <p:nvPr>
            <p:ph type="body" sz="quarter" idx="11"/>
          </p:nvPr>
        </p:nvSpPr>
        <p:spPr/>
        <p:txBody>
          <a:bodyPr/>
          <a:lstStyle/>
          <a:p>
            <a:r>
              <a:rPr lang="en-US" dirty="0"/>
              <a:t>Defines how resources in one domain interact with resources in another domain</a:t>
            </a:r>
          </a:p>
        </p:txBody>
      </p:sp>
    </p:spTree>
    <p:extLst>
      <p:ext uri="{BB962C8B-B14F-4D97-AF65-F5344CB8AC3E}">
        <p14:creationId xmlns:p14="http://schemas.microsoft.com/office/powerpoint/2010/main" val="269210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B51C-1E14-FA99-251F-BB41931C3136}"/>
              </a:ext>
            </a:extLst>
          </p:cNvPr>
          <p:cNvSpPr>
            <a:spLocks noGrp="1"/>
          </p:cNvSpPr>
          <p:nvPr>
            <p:ph type="title"/>
          </p:nvPr>
        </p:nvSpPr>
        <p:spPr/>
        <p:txBody>
          <a:bodyPr/>
          <a:lstStyle/>
          <a:p>
            <a:r>
              <a:rPr lang="en-US" dirty="0"/>
              <a:t>What is Meant by Domain?</a:t>
            </a:r>
          </a:p>
        </p:txBody>
      </p:sp>
      <p:sp>
        <p:nvSpPr>
          <p:cNvPr id="4" name="TextBox 3">
            <a:extLst>
              <a:ext uri="{FF2B5EF4-FFF2-40B4-BE49-F238E27FC236}">
                <a16:creationId xmlns:a16="http://schemas.microsoft.com/office/drawing/2014/main" id="{82C20CC8-C2BD-A96A-309A-B4929CF1855C}"/>
              </a:ext>
            </a:extLst>
          </p:cNvPr>
          <p:cNvSpPr txBox="1"/>
          <p:nvPr/>
        </p:nvSpPr>
        <p:spPr>
          <a:xfrm>
            <a:off x="945356" y="3106624"/>
            <a:ext cx="10301287" cy="84296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5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http://www.mywebsite.com:80</a:t>
            </a:r>
          </a:p>
        </p:txBody>
      </p:sp>
      <p:sp>
        <p:nvSpPr>
          <p:cNvPr id="5" name="Rectangle 4">
            <a:extLst>
              <a:ext uri="{FF2B5EF4-FFF2-40B4-BE49-F238E27FC236}">
                <a16:creationId xmlns:a16="http://schemas.microsoft.com/office/drawing/2014/main" id="{F5C9CA79-CCFB-475C-FDC4-A9413A96496A}"/>
              </a:ext>
            </a:extLst>
          </p:cNvPr>
          <p:cNvSpPr/>
          <p:nvPr/>
        </p:nvSpPr>
        <p:spPr>
          <a:xfrm>
            <a:off x="1147761" y="3106624"/>
            <a:ext cx="1352552" cy="842963"/>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0169CA83-2DD5-3322-CB17-3DD8A1BDA81C}"/>
              </a:ext>
            </a:extLst>
          </p:cNvPr>
          <p:cNvSpPr/>
          <p:nvPr/>
        </p:nvSpPr>
        <p:spPr>
          <a:xfrm>
            <a:off x="1147761" y="4636167"/>
            <a:ext cx="1840707" cy="693071"/>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rPr>
              <a:t>Protocol</a:t>
            </a:r>
            <a:endParaRPr kumimoji="0" lang="en-US" sz="3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cxnSp>
        <p:nvCxnSpPr>
          <p:cNvPr id="8" name="Connector: Elbow 7">
            <a:extLst>
              <a:ext uri="{FF2B5EF4-FFF2-40B4-BE49-F238E27FC236}">
                <a16:creationId xmlns:a16="http://schemas.microsoft.com/office/drawing/2014/main" id="{2C009182-FA3E-8750-67D7-D62B5BAE7476}"/>
              </a:ext>
            </a:extLst>
          </p:cNvPr>
          <p:cNvCxnSpPr>
            <a:cxnSpLocks/>
            <a:stCxn id="5" idx="2"/>
            <a:endCxn id="6" idx="0"/>
          </p:cNvCxnSpPr>
          <p:nvPr/>
        </p:nvCxnSpPr>
        <p:spPr>
          <a:xfrm rot="16200000" flipH="1">
            <a:off x="1602786" y="4170838"/>
            <a:ext cx="686580" cy="244078"/>
          </a:xfrm>
          <a:prstGeom prst="bentConnector3">
            <a:avLst>
              <a:gd name="adj1" fmla="val 50000"/>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777808D-5A04-2A6F-A8C7-9E887F56572A}"/>
              </a:ext>
            </a:extLst>
          </p:cNvPr>
          <p:cNvSpPr/>
          <p:nvPr/>
        </p:nvSpPr>
        <p:spPr>
          <a:xfrm>
            <a:off x="3412328" y="3106623"/>
            <a:ext cx="6588922" cy="842963"/>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id="{90AD6224-CE60-0D90-68B6-70760710B27D}"/>
              </a:ext>
            </a:extLst>
          </p:cNvPr>
          <p:cNvSpPr/>
          <p:nvPr/>
        </p:nvSpPr>
        <p:spPr>
          <a:xfrm>
            <a:off x="5231617" y="2067016"/>
            <a:ext cx="1173960" cy="693071"/>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rPr>
              <a:t>Host</a:t>
            </a:r>
            <a:endParaRPr kumimoji="0" lang="en-US" sz="3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cxnSp>
        <p:nvCxnSpPr>
          <p:cNvPr id="14" name="Connector: Elbow 13">
            <a:extLst>
              <a:ext uri="{FF2B5EF4-FFF2-40B4-BE49-F238E27FC236}">
                <a16:creationId xmlns:a16="http://schemas.microsoft.com/office/drawing/2014/main" id="{5683A38C-C864-57FB-AA8A-6A66ABB6DFC9}"/>
              </a:ext>
            </a:extLst>
          </p:cNvPr>
          <p:cNvCxnSpPr>
            <a:cxnSpLocks/>
            <a:stCxn id="12" idx="0"/>
            <a:endCxn id="13" idx="2"/>
          </p:cNvCxnSpPr>
          <p:nvPr/>
        </p:nvCxnSpPr>
        <p:spPr>
          <a:xfrm rot="16200000" flipV="1">
            <a:off x="6089425" y="2489259"/>
            <a:ext cx="346536" cy="888192"/>
          </a:xfrm>
          <a:prstGeom prst="bentConnector3">
            <a:avLst>
              <a:gd name="adj1" fmla="val 50000"/>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D040D01-4350-2F97-A007-05CC3053F57E}"/>
              </a:ext>
            </a:extLst>
          </p:cNvPr>
          <p:cNvSpPr/>
          <p:nvPr/>
        </p:nvSpPr>
        <p:spPr>
          <a:xfrm>
            <a:off x="10183415" y="3106623"/>
            <a:ext cx="860824" cy="842963"/>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2" name="Rectangle 21">
            <a:extLst>
              <a:ext uri="{FF2B5EF4-FFF2-40B4-BE49-F238E27FC236}">
                <a16:creationId xmlns:a16="http://schemas.microsoft.com/office/drawing/2014/main" id="{D148BF27-5684-47FF-834E-5BA30B34D697}"/>
              </a:ext>
            </a:extLst>
          </p:cNvPr>
          <p:cNvSpPr/>
          <p:nvPr/>
        </p:nvSpPr>
        <p:spPr>
          <a:xfrm>
            <a:off x="10001250" y="4636166"/>
            <a:ext cx="1042989" cy="693071"/>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rPr>
              <a:t>Port</a:t>
            </a:r>
            <a:endParaRPr kumimoji="0" lang="en-US" sz="32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cxnSp>
        <p:nvCxnSpPr>
          <p:cNvPr id="23" name="Connector: Elbow 22">
            <a:extLst>
              <a:ext uri="{FF2B5EF4-FFF2-40B4-BE49-F238E27FC236}">
                <a16:creationId xmlns:a16="http://schemas.microsoft.com/office/drawing/2014/main" id="{C3B20310-8158-979F-FA7A-6D048DFCEF46}"/>
              </a:ext>
            </a:extLst>
          </p:cNvPr>
          <p:cNvCxnSpPr>
            <a:cxnSpLocks/>
            <a:stCxn id="21" idx="2"/>
            <a:endCxn id="22" idx="0"/>
          </p:cNvCxnSpPr>
          <p:nvPr/>
        </p:nvCxnSpPr>
        <p:spPr>
          <a:xfrm rot="5400000">
            <a:off x="10224996" y="4247335"/>
            <a:ext cx="686580" cy="91082"/>
          </a:xfrm>
          <a:prstGeom prst="bentConnector3">
            <a:avLst>
              <a:gd name="adj1" fmla="val 50000"/>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8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3" grpId="0" animBg="1"/>
      <p:bldP spid="21"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B51C-1E14-FA99-251F-BB41931C3136}"/>
              </a:ext>
            </a:extLst>
          </p:cNvPr>
          <p:cNvSpPr>
            <a:spLocks noGrp="1"/>
          </p:cNvSpPr>
          <p:nvPr>
            <p:ph type="title"/>
          </p:nvPr>
        </p:nvSpPr>
        <p:spPr/>
        <p:txBody>
          <a:bodyPr/>
          <a:lstStyle/>
          <a:p>
            <a:r>
              <a:rPr lang="en-US" dirty="0"/>
              <a:t>Are These The Same?</a:t>
            </a:r>
          </a:p>
        </p:txBody>
      </p:sp>
      <p:sp>
        <p:nvSpPr>
          <p:cNvPr id="4" name="TextBox 3">
            <a:extLst>
              <a:ext uri="{FF2B5EF4-FFF2-40B4-BE49-F238E27FC236}">
                <a16:creationId xmlns:a16="http://schemas.microsoft.com/office/drawing/2014/main" id="{82C20CC8-C2BD-A96A-309A-B4929CF1855C}"/>
              </a:ext>
            </a:extLst>
          </p:cNvPr>
          <p:cNvSpPr txBox="1"/>
          <p:nvPr/>
        </p:nvSpPr>
        <p:spPr>
          <a:xfrm>
            <a:off x="945356" y="2606556"/>
            <a:ext cx="10301287" cy="84296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5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http://www.mywebsite.com</a:t>
            </a:r>
          </a:p>
        </p:txBody>
      </p:sp>
      <p:sp>
        <p:nvSpPr>
          <p:cNvPr id="3" name="TextBox 2">
            <a:extLst>
              <a:ext uri="{FF2B5EF4-FFF2-40B4-BE49-F238E27FC236}">
                <a16:creationId xmlns:a16="http://schemas.microsoft.com/office/drawing/2014/main" id="{3FA68BCC-4B77-479D-A8AF-877F56580807}"/>
              </a:ext>
            </a:extLst>
          </p:cNvPr>
          <p:cNvSpPr txBox="1"/>
          <p:nvPr/>
        </p:nvSpPr>
        <p:spPr>
          <a:xfrm>
            <a:off x="632220" y="3455751"/>
            <a:ext cx="10927558" cy="84296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5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http://</a:t>
            </a:r>
            <a:r>
              <a:rPr lang="en-US" sz="5400" dirty="0">
                <a:latin typeface="+mj-lt"/>
                <a:ea typeface="PS TT Commons" charset="0"/>
                <a:cs typeface="PS TT Commons" charset="0"/>
              </a:rPr>
              <a:t>www.</a:t>
            </a:r>
            <a:r>
              <a:rPr kumimoji="0" lang="en-US" sz="5400" b="0" i="0" u="none" strike="noStrike" kern="1200" cap="none" spc="0" normalizeH="0" baseline="0" noProof="0" dirty="0">
                <a:ln>
                  <a:noFill/>
                </a:ln>
                <a:effectLst/>
                <a:uLnTx/>
                <a:uFillTx/>
                <a:latin typeface="+mj-lt"/>
                <a:ea typeface="PS TT Commons" charset="0"/>
                <a:cs typeface="PS TT Commons" charset="0"/>
              </a:rPr>
              <a:t>my</a:t>
            </a:r>
            <a:r>
              <a:rPr kumimoji="0" lang="en-US" sz="5400" b="0" i="0" u="none" strike="noStrike" kern="1200" cap="none" spc="0" normalizeH="0" baseline="0" noProof="0" dirty="0">
                <a:ln>
                  <a:noFill/>
                </a:ln>
                <a:solidFill>
                  <a:srgbClr val="FF9900"/>
                </a:solidFill>
                <a:effectLst/>
                <a:uLnTx/>
                <a:uFillTx/>
                <a:latin typeface="+mj-lt"/>
                <a:ea typeface="PS TT Commons" charset="0"/>
                <a:cs typeface="PS TT Commons" charset="0"/>
              </a:rPr>
              <a:t>other</a:t>
            </a:r>
            <a:r>
              <a:rPr kumimoji="0" lang="en-US" sz="5400" b="0" i="0" u="none" strike="noStrike" kern="1200" cap="none" spc="0" normalizeH="0" baseline="0" noProof="0" dirty="0">
                <a:ln>
                  <a:noFill/>
                </a:ln>
                <a:effectLst/>
                <a:uLnTx/>
                <a:uFillTx/>
                <a:latin typeface="+mj-lt"/>
                <a:ea typeface="PS TT Commons" charset="0"/>
                <a:cs typeface="PS TT Commons" charset="0"/>
              </a:rPr>
              <a:t>website</a:t>
            </a:r>
            <a:r>
              <a:rPr kumimoji="0" lang="en-US" sz="5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.com</a:t>
            </a:r>
          </a:p>
        </p:txBody>
      </p:sp>
      <p:sp>
        <p:nvSpPr>
          <p:cNvPr id="7" name="Multiplication Sign 6">
            <a:extLst>
              <a:ext uri="{FF2B5EF4-FFF2-40B4-BE49-F238E27FC236}">
                <a16:creationId xmlns:a16="http://schemas.microsoft.com/office/drawing/2014/main" id="{84F55E24-8B3D-53FC-CC1F-F745F5DEC3E5}"/>
              </a:ext>
            </a:extLst>
          </p:cNvPr>
          <p:cNvSpPr/>
          <p:nvPr/>
        </p:nvSpPr>
        <p:spPr>
          <a:xfrm>
            <a:off x="5031580" y="2364581"/>
            <a:ext cx="2128838" cy="212883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592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B51C-1E14-FA99-251F-BB41931C3136}"/>
              </a:ext>
            </a:extLst>
          </p:cNvPr>
          <p:cNvSpPr>
            <a:spLocks noGrp="1"/>
          </p:cNvSpPr>
          <p:nvPr>
            <p:ph type="title"/>
          </p:nvPr>
        </p:nvSpPr>
        <p:spPr/>
        <p:txBody>
          <a:bodyPr/>
          <a:lstStyle/>
          <a:p>
            <a:r>
              <a:rPr lang="en-US" dirty="0"/>
              <a:t>Are These The Same?</a:t>
            </a:r>
          </a:p>
        </p:txBody>
      </p:sp>
      <p:sp>
        <p:nvSpPr>
          <p:cNvPr id="4" name="TextBox 3">
            <a:extLst>
              <a:ext uri="{FF2B5EF4-FFF2-40B4-BE49-F238E27FC236}">
                <a16:creationId xmlns:a16="http://schemas.microsoft.com/office/drawing/2014/main" id="{82C20CC8-C2BD-A96A-309A-B4929CF1855C}"/>
              </a:ext>
            </a:extLst>
          </p:cNvPr>
          <p:cNvSpPr txBox="1"/>
          <p:nvPr/>
        </p:nvSpPr>
        <p:spPr>
          <a:xfrm>
            <a:off x="945356" y="2606556"/>
            <a:ext cx="10301287" cy="84296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5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http://www.mywebsite.com</a:t>
            </a:r>
          </a:p>
        </p:txBody>
      </p:sp>
      <p:sp>
        <p:nvSpPr>
          <p:cNvPr id="3" name="TextBox 2">
            <a:extLst>
              <a:ext uri="{FF2B5EF4-FFF2-40B4-BE49-F238E27FC236}">
                <a16:creationId xmlns:a16="http://schemas.microsoft.com/office/drawing/2014/main" id="{3FA68BCC-4B77-479D-A8AF-877F56580807}"/>
              </a:ext>
            </a:extLst>
          </p:cNvPr>
          <p:cNvSpPr txBox="1"/>
          <p:nvPr/>
        </p:nvSpPr>
        <p:spPr>
          <a:xfrm>
            <a:off x="945355" y="3449519"/>
            <a:ext cx="10301287" cy="84296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5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http://</a:t>
            </a:r>
            <a:r>
              <a:rPr kumimoji="0" lang="en-US" sz="5400" b="0" i="0" u="none" strike="noStrike" kern="1200" cap="none" spc="0" normalizeH="0" baseline="0" noProof="0" dirty="0">
                <a:ln>
                  <a:noFill/>
                </a:ln>
                <a:solidFill>
                  <a:srgbClr val="FF9900"/>
                </a:solidFill>
                <a:effectLst/>
                <a:uLnTx/>
                <a:uFillTx/>
                <a:latin typeface="+mj-lt"/>
                <a:ea typeface="PS TT Commons" charset="0"/>
                <a:cs typeface="PS TT Commons" charset="0"/>
              </a:rPr>
              <a:t>api</a:t>
            </a:r>
            <a:r>
              <a:rPr kumimoji="0" lang="en-US" sz="5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.mywebsite.com</a:t>
            </a:r>
          </a:p>
        </p:txBody>
      </p:sp>
      <p:sp>
        <p:nvSpPr>
          <p:cNvPr id="7" name="Multiplication Sign 6">
            <a:extLst>
              <a:ext uri="{FF2B5EF4-FFF2-40B4-BE49-F238E27FC236}">
                <a16:creationId xmlns:a16="http://schemas.microsoft.com/office/drawing/2014/main" id="{84F55E24-8B3D-53FC-CC1F-F745F5DEC3E5}"/>
              </a:ext>
            </a:extLst>
          </p:cNvPr>
          <p:cNvSpPr/>
          <p:nvPr/>
        </p:nvSpPr>
        <p:spPr>
          <a:xfrm>
            <a:off x="5031579" y="2344062"/>
            <a:ext cx="2128838" cy="212883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45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D0753FA-5E6F-0E92-E70E-A5DC94E5300B}"/>
              </a:ext>
            </a:extLst>
          </p:cNvPr>
          <p:cNvSpPr>
            <a:spLocks noGrp="1"/>
          </p:cNvSpPr>
          <p:nvPr>
            <p:ph type="body" sz="quarter" idx="10"/>
          </p:nvPr>
        </p:nvSpPr>
        <p:spPr/>
        <p:txBody>
          <a:bodyPr/>
          <a:lstStyle/>
          <a:p>
            <a:r>
              <a:rPr lang="en-US" dirty="0">
                <a:solidFill>
                  <a:srgbClr val="FF9900"/>
                </a:solidFill>
              </a:rPr>
              <a:t>Cross-Origin Resource Sharing</a:t>
            </a:r>
          </a:p>
        </p:txBody>
      </p:sp>
      <p:sp>
        <p:nvSpPr>
          <p:cNvPr id="5" name="Text Placeholder 4">
            <a:extLst>
              <a:ext uri="{FF2B5EF4-FFF2-40B4-BE49-F238E27FC236}">
                <a16:creationId xmlns:a16="http://schemas.microsoft.com/office/drawing/2014/main" id="{4DAB894B-BBC7-C199-6B3B-8C82991157C9}"/>
              </a:ext>
            </a:extLst>
          </p:cNvPr>
          <p:cNvSpPr>
            <a:spLocks noGrp="1"/>
          </p:cNvSpPr>
          <p:nvPr>
            <p:ph type="body" sz="quarter" idx="11"/>
          </p:nvPr>
        </p:nvSpPr>
        <p:spPr>
          <a:xfrm>
            <a:off x="2143894" y="2646867"/>
            <a:ext cx="8771755" cy="2175172"/>
          </a:xfrm>
        </p:spPr>
        <p:txBody>
          <a:bodyPr/>
          <a:lstStyle/>
          <a:p>
            <a:r>
              <a:rPr lang="en-US" dirty="0"/>
              <a:t>Defines how resources in one domain interact with resources in another domain</a:t>
            </a:r>
          </a:p>
          <a:p>
            <a:r>
              <a:rPr lang="en-US" b="1" dirty="0">
                <a:solidFill>
                  <a:srgbClr val="FF9900"/>
                </a:solidFill>
              </a:rPr>
              <a:t>Enforced by the browser (this is NOT an AWS thing)</a:t>
            </a:r>
          </a:p>
        </p:txBody>
      </p:sp>
      <p:pic>
        <p:nvPicPr>
          <p:cNvPr id="2" name="Picture 1" descr="A picture containing text, clipart&#10;&#10;Description automatically generated">
            <a:extLst>
              <a:ext uri="{FF2B5EF4-FFF2-40B4-BE49-F238E27FC236}">
                <a16:creationId xmlns:a16="http://schemas.microsoft.com/office/drawing/2014/main" id="{9273782C-DFDD-3BB7-FFC0-D4B391C88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893" y="4281767"/>
            <a:ext cx="1300162" cy="1300162"/>
          </a:xfrm>
          <a:prstGeom prst="rect">
            <a:avLst/>
          </a:prstGeom>
        </p:spPr>
      </p:pic>
      <p:pic>
        <p:nvPicPr>
          <p:cNvPr id="3" name="Picture 2" descr="Logo, company name&#10;&#10;Description automatically generated">
            <a:extLst>
              <a:ext uri="{FF2B5EF4-FFF2-40B4-BE49-F238E27FC236}">
                <a16:creationId xmlns:a16="http://schemas.microsoft.com/office/drawing/2014/main" id="{9135E435-A2EA-10E7-D5A4-689D9F6BE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686" y="4122222"/>
            <a:ext cx="1619251" cy="1619251"/>
          </a:xfrm>
          <a:prstGeom prst="rect">
            <a:avLst/>
          </a:prstGeom>
        </p:spPr>
      </p:pic>
    </p:spTree>
    <p:extLst>
      <p:ext uri="{BB962C8B-B14F-4D97-AF65-F5344CB8AC3E}">
        <p14:creationId xmlns:p14="http://schemas.microsoft.com/office/powerpoint/2010/main" val="1183845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3801E3B-E60F-F02D-4E86-737B864F6AC7}"/>
              </a:ext>
            </a:extLst>
          </p:cNvPr>
          <p:cNvSpPr/>
          <p:nvPr/>
        </p:nvSpPr>
        <p:spPr>
          <a:xfrm>
            <a:off x="1839842" y="1989765"/>
            <a:ext cx="130260" cy="48682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DB339F-15A8-E478-3BFF-F5DEAA51FEF8}"/>
              </a:ext>
            </a:extLst>
          </p:cNvPr>
          <p:cNvSpPr/>
          <p:nvPr/>
        </p:nvSpPr>
        <p:spPr>
          <a:xfrm>
            <a:off x="6037985" y="1989764"/>
            <a:ext cx="130260" cy="48682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BF08AB-C17F-31BB-4B97-BAF9DDD0722D}"/>
              </a:ext>
            </a:extLst>
          </p:cNvPr>
          <p:cNvSpPr/>
          <p:nvPr/>
        </p:nvSpPr>
        <p:spPr>
          <a:xfrm>
            <a:off x="10243029" y="1980120"/>
            <a:ext cx="130260" cy="48682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con&#10;&#10;Description automatically generated">
            <a:extLst>
              <a:ext uri="{FF2B5EF4-FFF2-40B4-BE49-F238E27FC236}">
                <a16:creationId xmlns:a16="http://schemas.microsoft.com/office/drawing/2014/main" id="{EA7AF38E-D0A1-3513-BFBF-11C352CCD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341" y="647242"/>
            <a:ext cx="674999" cy="674999"/>
          </a:xfrm>
          <a:prstGeom prst="rect">
            <a:avLst/>
          </a:prstGeom>
        </p:spPr>
      </p:pic>
      <p:sp>
        <p:nvSpPr>
          <p:cNvPr id="6" name="TextBox 5">
            <a:extLst>
              <a:ext uri="{FF2B5EF4-FFF2-40B4-BE49-F238E27FC236}">
                <a16:creationId xmlns:a16="http://schemas.microsoft.com/office/drawing/2014/main" id="{2181A954-F745-48FA-D93A-746D47E2D1CA}"/>
              </a:ext>
            </a:extLst>
          </p:cNvPr>
          <p:cNvSpPr txBox="1"/>
          <p:nvPr/>
        </p:nvSpPr>
        <p:spPr>
          <a:xfrm>
            <a:off x="119778" y="1339921"/>
            <a:ext cx="3580447" cy="584775"/>
          </a:xfrm>
          <a:prstGeom prst="rect">
            <a:avLst/>
          </a:prstGeom>
          <a:noFill/>
        </p:spPr>
        <p:txBody>
          <a:bodyPr wrap="square">
            <a:spAutoFit/>
          </a:bodyPr>
          <a:lstStyle/>
          <a:p>
            <a:pPr algn="ctr"/>
            <a:r>
              <a:rPr lang="en-US" sz="1600" dirty="0"/>
              <a:t>https://</a:t>
            </a:r>
            <a:r>
              <a:rPr lang="en-US" sz="1600" dirty="0">
                <a:solidFill>
                  <a:srgbClr val="FF9900"/>
                </a:solidFill>
              </a:rPr>
              <a:t>bucket</a:t>
            </a:r>
            <a:r>
              <a:rPr lang="en-US" sz="1600" dirty="0">
                <a:solidFill>
                  <a:srgbClr val="FF0000"/>
                </a:solidFill>
              </a:rPr>
              <a:t>1</a:t>
            </a:r>
            <a:r>
              <a:rPr lang="en-US" sz="1600" dirty="0"/>
              <a:t>.s3.us-west-2</a:t>
            </a:r>
            <a:br>
              <a:rPr lang="en-US" sz="1600" dirty="0"/>
            </a:br>
            <a:r>
              <a:rPr lang="en-US" sz="1600" dirty="0"/>
              <a:t>.amazonaws.com/</a:t>
            </a:r>
            <a:r>
              <a:rPr lang="en-US" sz="1600" dirty="0">
                <a:solidFill>
                  <a:srgbClr val="FF9900"/>
                </a:solidFill>
              </a:rPr>
              <a:t>index.html</a:t>
            </a:r>
          </a:p>
        </p:txBody>
      </p:sp>
      <p:sp>
        <p:nvSpPr>
          <p:cNvPr id="7" name="TextBox 6">
            <a:extLst>
              <a:ext uri="{FF2B5EF4-FFF2-40B4-BE49-F238E27FC236}">
                <a16:creationId xmlns:a16="http://schemas.microsoft.com/office/drawing/2014/main" id="{EB07B939-2F1D-75E4-B2C3-EFA3F170AAA5}"/>
              </a:ext>
            </a:extLst>
          </p:cNvPr>
          <p:cNvSpPr txBox="1"/>
          <p:nvPr/>
        </p:nvSpPr>
        <p:spPr>
          <a:xfrm>
            <a:off x="1127046" y="259292"/>
            <a:ext cx="1565910" cy="369332"/>
          </a:xfrm>
          <a:prstGeom prst="rect">
            <a:avLst/>
          </a:prstGeom>
          <a:noFill/>
        </p:spPr>
        <p:txBody>
          <a:bodyPr wrap="square" rtlCol="0">
            <a:spAutoFit/>
          </a:bodyPr>
          <a:lstStyle/>
          <a:p>
            <a:pPr algn="ctr"/>
            <a:r>
              <a:rPr lang="en-US" b="1" dirty="0"/>
              <a:t>ORIGIN</a:t>
            </a:r>
          </a:p>
        </p:txBody>
      </p:sp>
      <p:sp>
        <p:nvSpPr>
          <p:cNvPr id="8" name="Rectangle 7">
            <a:extLst>
              <a:ext uri="{FF2B5EF4-FFF2-40B4-BE49-F238E27FC236}">
                <a16:creationId xmlns:a16="http://schemas.microsoft.com/office/drawing/2014/main" id="{1343CA46-C237-9A54-2132-121889A8FD71}"/>
              </a:ext>
            </a:extLst>
          </p:cNvPr>
          <p:cNvSpPr/>
          <p:nvPr/>
        </p:nvSpPr>
        <p:spPr>
          <a:xfrm>
            <a:off x="5459831" y="681635"/>
            <a:ext cx="1268730" cy="918041"/>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BD9944-1E65-2B74-EA12-679C974E0903}"/>
              </a:ext>
            </a:extLst>
          </p:cNvPr>
          <p:cNvSpPr txBox="1"/>
          <p:nvPr/>
        </p:nvSpPr>
        <p:spPr>
          <a:xfrm>
            <a:off x="5313045" y="259292"/>
            <a:ext cx="1565910" cy="369332"/>
          </a:xfrm>
          <a:prstGeom prst="rect">
            <a:avLst/>
          </a:prstGeom>
          <a:noFill/>
        </p:spPr>
        <p:txBody>
          <a:bodyPr wrap="square" rtlCol="0">
            <a:spAutoFit/>
          </a:bodyPr>
          <a:lstStyle/>
          <a:p>
            <a:pPr algn="ctr"/>
            <a:r>
              <a:rPr lang="en-US" b="1" dirty="0"/>
              <a:t>BROWSER</a:t>
            </a:r>
          </a:p>
        </p:txBody>
      </p:sp>
      <p:pic>
        <p:nvPicPr>
          <p:cNvPr id="10" name="Picture 9" descr="A picture containing text, clipart&#10;&#10;Description automatically generated">
            <a:extLst>
              <a:ext uri="{FF2B5EF4-FFF2-40B4-BE49-F238E27FC236}">
                <a16:creationId xmlns:a16="http://schemas.microsoft.com/office/drawing/2014/main" id="{3547CF97-DAA9-A8EE-BC40-9DF8D1A7C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966" y="961745"/>
            <a:ext cx="401452" cy="401452"/>
          </a:xfrm>
          <a:prstGeom prst="rect">
            <a:avLst/>
          </a:prstGeom>
        </p:spPr>
      </p:pic>
      <p:pic>
        <p:nvPicPr>
          <p:cNvPr id="11" name="Picture 10" descr="Logo, company name&#10;&#10;Description automatically generated">
            <a:extLst>
              <a:ext uri="{FF2B5EF4-FFF2-40B4-BE49-F238E27FC236}">
                <a16:creationId xmlns:a16="http://schemas.microsoft.com/office/drawing/2014/main" id="{1EDE131F-644E-C00A-9F52-7A1DA5402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9433" y="909664"/>
            <a:ext cx="506533" cy="506533"/>
          </a:xfrm>
          <a:prstGeom prst="rect">
            <a:avLst/>
          </a:prstGeom>
        </p:spPr>
      </p:pic>
      <p:pic>
        <p:nvPicPr>
          <p:cNvPr id="12" name="Picture 11" descr="Icon&#10;&#10;Description automatically generated">
            <a:extLst>
              <a:ext uri="{FF2B5EF4-FFF2-40B4-BE49-F238E27FC236}">
                <a16:creationId xmlns:a16="http://schemas.microsoft.com/office/drawing/2014/main" id="{7D7EC94D-AAAC-A3CA-046F-9281A15CC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9382" y="628624"/>
            <a:ext cx="676656" cy="676656"/>
          </a:xfrm>
          <a:prstGeom prst="rect">
            <a:avLst/>
          </a:prstGeom>
        </p:spPr>
      </p:pic>
      <p:sp>
        <p:nvSpPr>
          <p:cNvPr id="13" name="TextBox 12">
            <a:extLst>
              <a:ext uri="{FF2B5EF4-FFF2-40B4-BE49-F238E27FC236}">
                <a16:creationId xmlns:a16="http://schemas.microsoft.com/office/drawing/2014/main" id="{8CD3D4EC-F5F7-94CD-5489-32A42DE795C4}"/>
              </a:ext>
            </a:extLst>
          </p:cNvPr>
          <p:cNvSpPr txBox="1"/>
          <p:nvPr/>
        </p:nvSpPr>
        <p:spPr>
          <a:xfrm>
            <a:off x="8457487" y="1320633"/>
            <a:ext cx="3580447" cy="584775"/>
          </a:xfrm>
          <a:prstGeom prst="rect">
            <a:avLst/>
          </a:prstGeom>
          <a:noFill/>
        </p:spPr>
        <p:txBody>
          <a:bodyPr wrap="square">
            <a:spAutoFit/>
          </a:bodyPr>
          <a:lstStyle/>
          <a:p>
            <a:pPr algn="ctr"/>
            <a:r>
              <a:rPr lang="en-US" sz="1600" dirty="0"/>
              <a:t>https://</a:t>
            </a:r>
            <a:r>
              <a:rPr lang="en-US" sz="1600" dirty="0">
                <a:solidFill>
                  <a:srgbClr val="FF9900"/>
                </a:solidFill>
              </a:rPr>
              <a:t>bucket</a:t>
            </a:r>
            <a:r>
              <a:rPr lang="en-US" sz="1600" dirty="0">
                <a:solidFill>
                  <a:srgbClr val="FF0000"/>
                </a:solidFill>
              </a:rPr>
              <a:t>2</a:t>
            </a:r>
            <a:r>
              <a:rPr lang="en-US" sz="1600" dirty="0"/>
              <a:t>.s3.us-west-2</a:t>
            </a:r>
            <a:br>
              <a:rPr lang="en-US" sz="1600" dirty="0"/>
            </a:br>
            <a:r>
              <a:rPr lang="en-US" sz="1600" dirty="0"/>
              <a:t>.amazonaws.com/</a:t>
            </a:r>
            <a:r>
              <a:rPr lang="en-US" sz="1600" dirty="0">
                <a:solidFill>
                  <a:srgbClr val="FF9900"/>
                </a:solidFill>
              </a:rPr>
              <a:t>cat.jpg</a:t>
            </a:r>
          </a:p>
        </p:txBody>
      </p:sp>
      <p:sp>
        <p:nvSpPr>
          <p:cNvPr id="14" name="TextBox 13">
            <a:extLst>
              <a:ext uri="{FF2B5EF4-FFF2-40B4-BE49-F238E27FC236}">
                <a16:creationId xmlns:a16="http://schemas.microsoft.com/office/drawing/2014/main" id="{2CE4283F-76E3-D2C1-9D0E-32A4731B0CF3}"/>
              </a:ext>
            </a:extLst>
          </p:cNvPr>
          <p:cNvSpPr txBox="1"/>
          <p:nvPr/>
        </p:nvSpPr>
        <p:spPr>
          <a:xfrm>
            <a:off x="9257110" y="259291"/>
            <a:ext cx="1981200" cy="369332"/>
          </a:xfrm>
          <a:prstGeom prst="rect">
            <a:avLst/>
          </a:prstGeom>
          <a:noFill/>
        </p:spPr>
        <p:txBody>
          <a:bodyPr wrap="square" rtlCol="0">
            <a:spAutoFit/>
          </a:bodyPr>
          <a:lstStyle/>
          <a:p>
            <a:pPr algn="ctr"/>
            <a:r>
              <a:rPr lang="en-US" b="1" dirty="0"/>
              <a:t>CROSS-ORIGIN</a:t>
            </a:r>
          </a:p>
        </p:txBody>
      </p:sp>
      <p:cxnSp>
        <p:nvCxnSpPr>
          <p:cNvPr id="20" name="Straight Arrow Connector 19">
            <a:extLst>
              <a:ext uri="{FF2B5EF4-FFF2-40B4-BE49-F238E27FC236}">
                <a16:creationId xmlns:a16="http://schemas.microsoft.com/office/drawing/2014/main" id="{71BD610B-8248-6454-33AF-0A10E98B444C}"/>
              </a:ext>
            </a:extLst>
          </p:cNvPr>
          <p:cNvCxnSpPr>
            <a:cxnSpLocks/>
          </p:cNvCxnSpPr>
          <p:nvPr/>
        </p:nvCxnSpPr>
        <p:spPr>
          <a:xfrm flipH="1">
            <a:off x="2072972" y="2251710"/>
            <a:ext cx="3862142" cy="0"/>
          </a:xfrm>
          <a:prstGeom prst="straightConnector1">
            <a:avLst/>
          </a:prstGeom>
          <a:ln w="190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29DE667-048C-F40B-EB93-9FE15F0B278C}"/>
              </a:ext>
            </a:extLst>
          </p:cNvPr>
          <p:cNvSpPr txBox="1"/>
          <p:nvPr/>
        </p:nvSpPr>
        <p:spPr>
          <a:xfrm>
            <a:off x="2007842" y="2262284"/>
            <a:ext cx="3862142" cy="584775"/>
          </a:xfrm>
          <a:prstGeom prst="rect">
            <a:avLst/>
          </a:prstGeom>
          <a:noFill/>
        </p:spPr>
        <p:txBody>
          <a:bodyPr wrap="square" rtlCol="0">
            <a:spAutoFit/>
          </a:bodyPr>
          <a:lstStyle/>
          <a:p>
            <a:pPr algn="ctr"/>
            <a:r>
              <a:rPr lang="en-US" sz="1600" dirty="0"/>
              <a:t>Navigate to the index.html web page that uses cat.jpg from bucket2</a:t>
            </a:r>
          </a:p>
        </p:txBody>
      </p:sp>
      <p:cxnSp>
        <p:nvCxnSpPr>
          <p:cNvPr id="23" name="Straight Arrow Connector 22">
            <a:extLst>
              <a:ext uri="{FF2B5EF4-FFF2-40B4-BE49-F238E27FC236}">
                <a16:creationId xmlns:a16="http://schemas.microsoft.com/office/drawing/2014/main" id="{4223076D-B218-837F-BFF1-C04B6DF14ED2}"/>
              </a:ext>
            </a:extLst>
          </p:cNvPr>
          <p:cNvCxnSpPr>
            <a:cxnSpLocks/>
          </p:cNvCxnSpPr>
          <p:nvPr/>
        </p:nvCxnSpPr>
        <p:spPr>
          <a:xfrm flipH="1">
            <a:off x="6292407" y="2769870"/>
            <a:ext cx="3767741" cy="0"/>
          </a:xfrm>
          <a:prstGeom prst="straightConnector1">
            <a:avLst/>
          </a:prstGeom>
          <a:ln w="1905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F23AD62-B27A-C5FC-DF4D-CB3FE23DD978}"/>
              </a:ext>
            </a:extLst>
          </p:cNvPr>
          <p:cNvSpPr txBox="1"/>
          <p:nvPr/>
        </p:nvSpPr>
        <p:spPr>
          <a:xfrm>
            <a:off x="6317456" y="2788478"/>
            <a:ext cx="3673491" cy="584775"/>
          </a:xfrm>
          <a:prstGeom prst="rect">
            <a:avLst/>
          </a:prstGeom>
          <a:noFill/>
        </p:spPr>
        <p:txBody>
          <a:bodyPr wrap="square" rtlCol="0">
            <a:spAutoFit/>
          </a:bodyPr>
          <a:lstStyle/>
          <a:p>
            <a:pPr algn="ctr"/>
            <a:r>
              <a:rPr lang="en-US" sz="1600" dirty="0"/>
              <a:t>“Hey bucket2, is bucket1 (origin) allowed to make requests to you?”</a:t>
            </a:r>
          </a:p>
        </p:txBody>
      </p:sp>
      <p:cxnSp>
        <p:nvCxnSpPr>
          <p:cNvPr id="27" name="Straight Connector 26">
            <a:extLst>
              <a:ext uri="{FF2B5EF4-FFF2-40B4-BE49-F238E27FC236}">
                <a16:creationId xmlns:a16="http://schemas.microsoft.com/office/drawing/2014/main" id="{652FD964-4CB4-412C-BBFD-A868D1FCF936}"/>
              </a:ext>
            </a:extLst>
          </p:cNvPr>
          <p:cNvCxnSpPr>
            <a:cxnSpLocks/>
          </p:cNvCxnSpPr>
          <p:nvPr/>
        </p:nvCxnSpPr>
        <p:spPr>
          <a:xfrm flipV="1">
            <a:off x="0" y="1970476"/>
            <a:ext cx="12192000" cy="19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5AE97A-6F21-384F-E541-905DB091DF02}"/>
              </a:ext>
            </a:extLst>
          </p:cNvPr>
          <p:cNvCxnSpPr>
            <a:cxnSpLocks/>
          </p:cNvCxnSpPr>
          <p:nvPr/>
        </p:nvCxnSpPr>
        <p:spPr>
          <a:xfrm flipH="1">
            <a:off x="6317456" y="3819073"/>
            <a:ext cx="3742692" cy="0"/>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4371B-ACA5-89E8-AAD1-CB425964E2F0}"/>
              </a:ext>
            </a:extLst>
          </p:cNvPr>
          <p:cNvSpPr txBox="1"/>
          <p:nvPr/>
        </p:nvSpPr>
        <p:spPr>
          <a:xfrm>
            <a:off x="6328266" y="3816470"/>
            <a:ext cx="3862142" cy="492443"/>
          </a:xfrm>
          <a:prstGeom prst="rect">
            <a:avLst/>
          </a:prstGeom>
          <a:noFill/>
        </p:spPr>
        <p:txBody>
          <a:bodyPr wrap="square" rtlCol="0">
            <a:spAutoFit/>
          </a:bodyPr>
          <a:lstStyle/>
          <a:p>
            <a:r>
              <a:rPr lang="en-US" sz="1300" dirty="0"/>
              <a:t>Access-Control-Allow-Origin: https://</a:t>
            </a:r>
            <a:r>
              <a:rPr lang="en-US" sz="1300" dirty="0">
                <a:solidFill>
                  <a:srgbClr val="FF9900"/>
                </a:solidFill>
              </a:rPr>
              <a:t>bucket1</a:t>
            </a:r>
            <a:r>
              <a:rPr lang="en-US" sz="1300" dirty="0"/>
              <a:t>...</a:t>
            </a:r>
          </a:p>
          <a:p>
            <a:r>
              <a:rPr lang="en-US" sz="1300" dirty="0"/>
              <a:t>Access-Control-Allow-Methods: </a:t>
            </a:r>
            <a:r>
              <a:rPr lang="en-US" sz="1300" dirty="0">
                <a:solidFill>
                  <a:srgbClr val="FF9900"/>
                </a:solidFill>
              </a:rPr>
              <a:t>GET</a:t>
            </a:r>
            <a:endParaRPr lang="en-US" sz="1300" dirty="0"/>
          </a:p>
        </p:txBody>
      </p:sp>
    </p:spTree>
    <p:extLst>
      <p:ext uri="{BB962C8B-B14F-4D97-AF65-F5344CB8AC3E}">
        <p14:creationId xmlns:p14="http://schemas.microsoft.com/office/powerpoint/2010/main" val="198559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p:bldP spid="14" grpId="0"/>
      <p:bldP spid="22" grpId="0"/>
      <p:bldP spid="25"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94F134-8411-252F-310B-B27CE6C6E5D7}"/>
              </a:ext>
            </a:extLst>
          </p:cNvPr>
          <p:cNvSpPr>
            <a:spLocks noGrp="1"/>
          </p:cNvSpPr>
          <p:nvPr>
            <p:ph type="title"/>
          </p:nvPr>
        </p:nvSpPr>
        <p:spPr/>
        <p:txBody>
          <a:bodyPr/>
          <a:lstStyle/>
          <a:p>
            <a:r>
              <a:rPr lang="en-US" dirty="0"/>
              <a:t>S3 Naming and Architecture</a:t>
            </a:r>
          </a:p>
        </p:txBody>
      </p:sp>
      <p:pic>
        <p:nvPicPr>
          <p:cNvPr id="5" name="Graphic 8">
            <a:extLst>
              <a:ext uri="{FF2B5EF4-FFF2-40B4-BE49-F238E27FC236}">
                <a16:creationId xmlns:a16="http://schemas.microsoft.com/office/drawing/2014/main" id="{1E260783-CBF8-B3C4-5B82-5CE8BCA14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99" y="3047999"/>
            <a:ext cx="762000" cy="7620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6" name="Graphic 25">
            <a:extLst>
              <a:ext uri="{FF2B5EF4-FFF2-40B4-BE49-F238E27FC236}">
                <a16:creationId xmlns:a16="http://schemas.microsoft.com/office/drawing/2014/main" id="{A21B0B9C-756F-4FE8-180B-AD40330CE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3476" y="2328629"/>
            <a:ext cx="384887" cy="38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2A3917C-3DF0-C2B5-A8AD-DB219B7DBFDB}"/>
              </a:ext>
            </a:extLst>
          </p:cNvPr>
          <p:cNvSpPr/>
          <p:nvPr/>
        </p:nvSpPr>
        <p:spPr>
          <a:xfrm>
            <a:off x="4440530" y="2325590"/>
            <a:ext cx="3310939" cy="2206819"/>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sp>
        <p:nvSpPr>
          <p:cNvPr id="8" name="Speech Bubble: Rectangle with Corners Rounded 7">
            <a:extLst>
              <a:ext uri="{FF2B5EF4-FFF2-40B4-BE49-F238E27FC236}">
                <a16:creationId xmlns:a16="http://schemas.microsoft.com/office/drawing/2014/main" id="{FECBCED6-F879-7BDB-F46A-8DF16E527802}"/>
              </a:ext>
            </a:extLst>
          </p:cNvPr>
          <p:cNvSpPr/>
          <p:nvPr/>
        </p:nvSpPr>
        <p:spPr>
          <a:xfrm>
            <a:off x="8300317" y="1703158"/>
            <a:ext cx="2836605" cy="1725842"/>
          </a:xfrm>
          <a:prstGeom prst="wedgeRoundRectCallout">
            <a:avLst>
              <a:gd name="adj1" fmla="val -93753"/>
              <a:gd name="adj2" fmla="val 40624"/>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Exists within a single region, but name must be globally unique</a:t>
            </a:r>
          </a:p>
        </p:txBody>
      </p:sp>
      <p:pic>
        <p:nvPicPr>
          <p:cNvPr id="3" name="Picture 2">
            <a:extLst>
              <a:ext uri="{FF2B5EF4-FFF2-40B4-BE49-F238E27FC236}">
                <a16:creationId xmlns:a16="http://schemas.microsoft.com/office/drawing/2014/main" id="{3CDC4A8B-BED7-664E-CDEB-B871B8E68DDF}"/>
              </a:ext>
            </a:extLst>
          </p:cNvPr>
          <p:cNvPicPr>
            <a:picLocks noChangeAspect="1"/>
          </p:cNvPicPr>
          <p:nvPr/>
        </p:nvPicPr>
        <p:blipFill>
          <a:blip r:embed="rId5"/>
          <a:stretch>
            <a:fillRect/>
          </a:stretch>
        </p:blipFill>
        <p:spPr>
          <a:xfrm>
            <a:off x="2866573" y="4918221"/>
            <a:ext cx="6458851" cy="1076475"/>
          </a:xfrm>
          <a:prstGeom prst="rect">
            <a:avLst/>
          </a:prstGeom>
          <a:ln>
            <a:solidFill>
              <a:schemeClr val="bg1">
                <a:lumMod val="50000"/>
              </a:schemeClr>
            </a:solidFill>
          </a:ln>
        </p:spPr>
      </p:pic>
    </p:spTree>
    <p:extLst>
      <p:ext uri="{BB962C8B-B14F-4D97-AF65-F5344CB8AC3E}">
        <p14:creationId xmlns:p14="http://schemas.microsoft.com/office/powerpoint/2010/main" val="426310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3801E3B-E60F-F02D-4E86-737B864F6AC7}"/>
              </a:ext>
            </a:extLst>
          </p:cNvPr>
          <p:cNvSpPr/>
          <p:nvPr/>
        </p:nvSpPr>
        <p:spPr>
          <a:xfrm>
            <a:off x="1839842" y="1989765"/>
            <a:ext cx="130260" cy="48682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DB339F-15A8-E478-3BFF-F5DEAA51FEF8}"/>
              </a:ext>
            </a:extLst>
          </p:cNvPr>
          <p:cNvSpPr/>
          <p:nvPr/>
        </p:nvSpPr>
        <p:spPr>
          <a:xfrm>
            <a:off x="6037985" y="1989764"/>
            <a:ext cx="130260" cy="48682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BF08AB-C17F-31BB-4B97-BAF9DDD0722D}"/>
              </a:ext>
            </a:extLst>
          </p:cNvPr>
          <p:cNvSpPr/>
          <p:nvPr/>
        </p:nvSpPr>
        <p:spPr>
          <a:xfrm>
            <a:off x="10243029" y="1980120"/>
            <a:ext cx="130260" cy="48682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con&#10;&#10;Description automatically generated">
            <a:extLst>
              <a:ext uri="{FF2B5EF4-FFF2-40B4-BE49-F238E27FC236}">
                <a16:creationId xmlns:a16="http://schemas.microsoft.com/office/drawing/2014/main" id="{EA7AF38E-D0A1-3513-BFBF-11C352CCD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341" y="647242"/>
            <a:ext cx="674999" cy="674999"/>
          </a:xfrm>
          <a:prstGeom prst="rect">
            <a:avLst/>
          </a:prstGeom>
        </p:spPr>
      </p:pic>
      <p:sp>
        <p:nvSpPr>
          <p:cNvPr id="6" name="TextBox 5">
            <a:extLst>
              <a:ext uri="{FF2B5EF4-FFF2-40B4-BE49-F238E27FC236}">
                <a16:creationId xmlns:a16="http://schemas.microsoft.com/office/drawing/2014/main" id="{2181A954-F745-48FA-D93A-746D47E2D1CA}"/>
              </a:ext>
            </a:extLst>
          </p:cNvPr>
          <p:cNvSpPr txBox="1"/>
          <p:nvPr/>
        </p:nvSpPr>
        <p:spPr>
          <a:xfrm>
            <a:off x="119778" y="1339921"/>
            <a:ext cx="3580447" cy="584775"/>
          </a:xfrm>
          <a:prstGeom prst="rect">
            <a:avLst/>
          </a:prstGeom>
          <a:noFill/>
        </p:spPr>
        <p:txBody>
          <a:bodyPr wrap="square">
            <a:spAutoFit/>
          </a:bodyPr>
          <a:lstStyle/>
          <a:p>
            <a:pPr algn="ctr"/>
            <a:r>
              <a:rPr lang="en-US" sz="1600" dirty="0"/>
              <a:t>https://</a:t>
            </a:r>
            <a:r>
              <a:rPr lang="en-US" sz="1600" dirty="0">
                <a:solidFill>
                  <a:srgbClr val="FF9900"/>
                </a:solidFill>
              </a:rPr>
              <a:t>bucket</a:t>
            </a:r>
            <a:r>
              <a:rPr lang="en-US" sz="1600" dirty="0">
                <a:solidFill>
                  <a:srgbClr val="FF0000"/>
                </a:solidFill>
              </a:rPr>
              <a:t>1</a:t>
            </a:r>
            <a:r>
              <a:rPr lang="en-US" sz="1600" dirty="0"/>
              <a:t>.s3.us-west-2</a:t>
            </a:r>
            <a:br>
              <a:rPr lang="en-US" sz="1600" dirty="0"/>
            </a:br>
            <a:r>
              <a:rPr lang="en-US" sz="1600" dirty="0"/>
              <a:t>.amazonaws.com/</a:t>
            </a:r>
            <a:r>
              <a:rPr lang="en-US" sz="1600" dirty="0">
                <a:solidFill>
                  <a:srgbClr val="FF9900"/>
                </a:solidFill>
              </a:rPr>
              <a:t>index.html</a:t>
            </a:r>
          </a:p>
        </p:txBody>
      </p:sp>
      <p:sp>
        <p:nvSpPr>
          <p:cNvPr id="7" name="TextBox 6">
            <a:extLst>
              <a:ext uri="{FF2B5EF4-FFF2-40B4-BE49-F238E27FC236}">
                <a16:creationId xmlns:a16="http://schemas.microsoft.com/office/drawing/2014/main" id="{EB07B939-2F1D-75E4-B2C3-EFA3F170AAA5}"/>
              </a:ext>
            </a:extLst>
          </p:cNvPr>
          <p:cNvSpPr txBox="1"/>
          <p:nvPr/>
        </p:nvSpPr>
        <p:spPr>
          <a:xfrm>
            <a:off x="1127046" y="259292"/>
            <a:ext cx="1565910" cy="369332"/>
          </a:xfrm>
          <a:prstGeom prst="rect">
            <a:avLst/>
          </a:prstGeom>
          <a:noFill/>
        </p:spPr>
        <p:txBody>
          <a:bodyPr wrap="square" rtlCol="0">
            <a:spAutoFit/>
          </a:bodyPr>
          <a:lstStyle/>
          <a:p>
            <a:pPr algn="ctr"/>
            <a:r>
              <a:rPr lang="en-US" b="1" dirty="0"/>
              <a:t>ORIGIN</a:t>
            </a:r>
          </a:p>
        </p:txBody>
      </p:sp>
      <p:sp>
        <p:nvSpPr>
          <p:cNvPr id="8" name="Rectangle 7">
            <a:extLst>
              <a:ext uri="{FF2B5EF4-FFF2-40B4-BE49-F238E27FC236}">
                <a16:creationId xmlns:a16="http://schemas.microsoft.com/office/drawing/2014/main" id="{1343CA46-C237-9A54-2132-121889A8FD71}"/>
              </a:ext>
            </a:extLst>
          </p:cNvPr>
          <p:cNvSpPr/>
          <p:nvPr/>
        </p:nvSpPr>
        <p:spPr>
          <a:xfrm>
            <a:off x="5459831" y="681635"/>
            <a:ext cx="1268730" cy="918041"/>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BD9944-1E65-2B74-EA12-679C974E0903}"/>
              </a:ext>
            </a:extLst>
          </p:cNvPr>
          <p:cNvSpPr txBox="1"/>
          <p:nvPr/>
        </p:nvSpPr>
        <p:spPr>
          <a:xfrm>
            <a:off x="5313045" y="259292"/>
            <a:ext cx="1565910" cy="369332"/>
          </a:xfrm>
          <a:prstGeom prst="rect">
            <a:avLst/>
          </a:prstGeom>
          <a:noFill/>
        </p:spPr>
        <p:txBody>
          <a:bodyPr wrap="square" rtlCol="0">
            <a:spAutoFit/>
          </a:bodyPr>
          <a:lstStyle/>
          <a:p>
            <a:pPr algn="ctr"/>
            <a:r>
              <a:rPr lang="en-US" b="1" dirty="0"/>
              <a:t>BROWSER</a:t>
            </a:r>
          </a:p>
        </p:txBody>
      </p:sp>
      <p:pic>
        <p:nvPicPr>
          <p:cNvPr id="10" name="Picture 9" descr="A picture containing text, clipart&#10;&#10;Description automatically generated">
            <a:extLst>
              <a:ext uri="{FF2B5EF4-FFF2-40B4-BE49-F238E27FC236}">
                <a16:creationId xmlns:a16="http://schemas.microsoft.com/office/drawing/2014/main" id="{3547CF97-DAA9-A8EE-BC40-9DF8D1A7C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966" y="961745"/>
            <a:ext cx="401452" cy="401452"/>
          </a:xfrm>
          <a:prstGeom prst="rect">
            <a:avLst/>
          </a:prstGeom>
        </p:spPr>
      </p:pic>
      <p:pic>
        <p:nvPicPr>
          <p:cNvPr id="11" name="Picture 10" descr="Logo, company name&#10;&#10;Description automatically generated">
            <a:extLst>
              <a:ext uri="{FF2B5EF4-FFF2-40B4-BE49-F238E27FC236}">
                <a16:creationId xmlns:a16="http://schemas.microsoft.com/office/drawing/2014/main" id="{1EDE131F-644E-C00A-9F52-7A1DA5402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9433" y="909664"/>
            <a:ext cx="506533" cy="506533"/>
          </a:xfrm>
          <a:prstGeom prst="rect">
            <a:avLst/>
          </a:prstGeom>
        </p:spPr>
      </p:pic>
      <p:pic>
        <p:nvPicPr>
          <p:cNvPr id="12" name="Picture 11" descr="Icon&#10;&#10;Description automatically generated">
            <a:extLst>
              <a:ext uri="{FF2B5EF4-FFF2-40B4-BE49-F238E27FC236}">
                <a16:creationId xmlns:a16="http://schemas.microsoft.com/office/drawing/2014/main" id="{7D7EC94D-AAAC-A3CA-046F-9281A15CC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9382" y="628624"/>
            <a:ext cx="676656" cy="676656"/>
          </a:xfrm>
          <a:prstGeom prst="rect">
            <a:avLst/>
          </a:prstGeom>
        </p:spPr>
      </p:pic>
      <p:sp>
        <p:nvSpPr>
          <p:cNvPr id="13" name="TextBox 12">
            <a:extLst>
              <a:ext uri="{FF2B5EF4-FFF2-40B4-BE49-F238E27FC236}">
                <a16:creationId xmlns:a16="http://schemas.microsoft.com/office/drawing/2014/main" id="{8CD3D4EC-F5F7-94CD-5489-32A42DE795C4}"/>
              </a:ext>
            </a:extLst>
          </p:cNvPr>
          <p:cNvSpPr txBox="1"/>
          <p:nvPr/>
        </p:nvSpPr>
        <p:spPr>
          <a:xfrm>
            <a:off x="8457487" y="1320633"/>
            <a:ext cx="3580447" cy="584775"/>
          </a:xfrm>
          <a:prstGeom prst="rect">
            <a:avLst/>
          </a:prstGeom>
          <a:noFill/>
        </p:spPr>
        <p:txBody>
          <a:bodyPr wrap="square">
            <a:spAutoFit/>
          </a:bodyPr>
          <a:lstStyle/>
          <a:p>
            <a:pPr algn="ctr"/>
            <a:r>
              <a:rPr lang="en-US" sz="1600" dirty="0"/>
              <a:t>https://</a:t>
            </a:r>
            <a:r>
              <a:rPr lang="en-US" sz="1600" dirty="0">
                <a:solidFill>
                  <a:srgbClr val="FF9900"/>
                </a:solidFill>
              </a:rPr>
              <a:t>bucket</a:t>
            </a:r>
            <a:r>
              <a:rPr lang="en-US" sz="1600" dirty="0">
                <a:solidFill>
                  <a:srgbClr val="FF0000"/>
                </a:solidFill>
              </a:rPr>
              <a:t>2</a:t>
            </a:r>
            <a:r>
              <a:rPr lang="en-US" sz="1600" dirty="0"/>
              <a:t>.s3.us-west-2</a:t>
            </a:r>
            <a:br>
              <a:rPr lang="en-US" sz="1600" dirty="0"/>
            </a:br>
            <a:r>
              <a:rPr lang="en-US" sz="1600" dirty="0"/>
              <a:t>.amazonaws.com/</a:t>
            </a:r>
            <a:r>
              <a:rPr lang="en-US" sz="1600" dirty="0">
                <a:solidFill>
                  <a:srgbClr val="FF9900"/>
                </a:solidFill>
              </a:rPr>
              <a:t>cat.jpg</a:t>
            </a:r>
          </a:p>
        </p:txBody>
      </p:sp>
      <p:sp>
        <p:nvSpPr>
          <p:cNvPr id="14" name="TextBox 13">
            <a:extLst>
              <a:ext uri="{FF2B5EF4-FFF2-40B4-BE49-F238E27FC236}">
                <a16:creationId xmlns:a16="http://schemas.microsoft.com/office/drawing/2014/main" id="{2CE4283F-76E3-D2C1-9D0E-32A4731B0CF3}"/>
              </a:ext>
            </a:extLst>
          </p:cNvPr>
          <p:cNvSpPr txBox="1"/>
          <p:nvPr/>
        </p:nvSpPr>
        <p:spPr>
          <a:xfrm>
            <a:off x="9257110" y="259291"/>
            <a:ext cx="1981200" cy="369332"/>
          </a:xfrm>
          <a:prstGeom prst="rect">
            <a:avLst/>
          </a:prstGeom>
          <a:noFill/>
        </p:spPr>
        <p:txBody>
          <a:bodyPr wrap="square" rtlCol="0">
            <a:spAutoFit/>
          </a:bodyPr>
          <a:lstStyle/>
          <a:p>
            <a:pPr algn="ctr"/>
            <a:r>
              <a:rPr lang="en-US" b="1" dirty="0"/>
              <a:t>CROSS-ORIGIN</a:t>
            </a:r>
          </a:p>
        </p:txBody>
      </p:sp>
      <p:cxnSp>
        <p:nvCxnSpPr>
          <p:cNvPr id="20" name="Straight Arrow Connector 19">
            <a:extLst>
              <a:ext uri="{FF2B5EF4-FFF2-40B4-BE49-F238E27FC236}">
                <a16:creationId xmlns:a16="http://schemas.microsoft.com/office/drawing/2014/main" id="{71BD610B-8248-6454-33AF-0A10E98B444C}"/>
              </a:ext>
            </a:extLst>
          </p:cNvPr>
          <p:cNvCxnSpPr>
            <a:cxnSpLocks/>
          </p:cNvCxnSpPr>
          <p:nvPr/>
        </p:nvCxnSpPr>
        <p:spPr>
          <a:xfrm flipH="1">
            <a:off x="2072972" y="2251710"/>
            <a:ext cx="3862142" cy="0"/>
          </a:xfrm>
          <a:prstGeom prst="straightConnector1">
            <a:avLst/>
          </a:prstGeom>
          <a:ln w="190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29DE667-048C-F40B-EB93-9FE15F0B278C}"/>
              </a:ext>
            </a:extLst>
          </p:cNvPr>
          <p:cNvSpPr txBox="1"/>
          <p:nvPr/>
        </p:nvSpPr>
        <p:spPr>
          <a:xfrm>
            <a:off x="2007842" y="2262284"/>
            <a:ext cx="3862142" cy="584775"/>
          </a:xfrm>
          <a:prstGeom prst="rect">
            <a:avLst/>
          </a:prstGeom>
          <a:noFill/>
        </p:spPr>
        <p:txBody>
          <a:bodyPr wrap="square" rtlCol="0">
            <a:spAutoFit/>
          </a:bodyPr>
          <a:lstStyle/>
          <a:p>
            <a:pPr algn="ctr"/>
            <a:r>
              <a:rPr lang="en-US" sz="1600" dirty="0"/>
              <a:t>Navigate to the index.html web page that uses cat.jpg from bucket2</a:t>
            </a:r>
          </a:p>
        </p:txBody>
      </p:sp>
      <p:cxnSp>
        <p:nvCxnSpPr>
          <p:cNvPr id="23" name="Straight Arrow Connector 22">
            <a:extLst>
              <a:ext uri="{FF2B5EF4-FFF2-40B4-BE49-F238E27FC236}">
                <a16:creationId xmlns:a16="http://schemas.microsoft.com/office/drawing/2014/main" id="{4223076D-B218-837F-BFF1-C04B6DF14ED2}"/>
              </a:ext>
            </a:extLst>
          </p:cNvPr>
          <p:cNvCxnSpPr>
            <a:cxnSpLocks/>
          </p:cNvCxnSpPr>
          <p:nvPr/>
        </p:nvCxnSpPr>
        <p:spPr>
          <a:xfrm flipH="1">
            <a:off x="6292407" y="2769870"/>
            <a:ext cx="3767741" cy="0"/>
          </a:xfrm>
          <a:prstGeom prst="straightConnector1">
            <a:avLst/>
          </a:prstGeom>
          <a:ln w="1905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F23AD62-B27A-C5FC-DF4D-CB3FE23DD978}"/>
              </a:ext>
            </a:extLst>
          </p:cNvPr>
          <p:cNvSpPr txBox="1"/>
          <p:nvPr/>
        </p:nvSpPr>
        <p:spPr>
          <a:xfrm>
            <a:off x="6317456" y="2788478"/>
            <a:ext cx="3673491" cy="584775"/>
          </a:xfrm>
          <a:prstGeom prst="rect">
            <a:avLst/>
          </a:prstGeom>
          <a:noFill/>
        </p:spPr>
        <p:txBody>
          <a:bodyPr wrap="square" rtlCol="0">
            <a:spAutoFit/>
          </a:bodyPr>
          <a:lstStyle/>
          <a:p>
            <a:pPr algn="ctr"/>
            <a:r>
              <a:rPr lang="en-US" sz="1600" dirty="0"/>
              <a:t>“Hey bucket2, is bucket1 (origin) allowed to make requests to you?”</a:t>
            </a:r>
          </a:p>
        </p:txBody>
      </p:sp>
      <p:cxnSp>
        <p:nvCxnSpPr>
          <p:cNvPr id="27" name="Straight Connector 26">
            <a:extLst>
              <a:ext uri="{FF2B5EF4-FFF2-40B4-BE49-F238E27FC236}">
                <a16:creationId xmlns:a16="http://schemas.microsoft.com/office/drawing/2014/main" id="{652FD964-4CB4-412C-BBFD-A868D1FCF936}"/>
              </a:ext>
            </a:extLst>
          </p:cNvPr>
          <p:cNvCxnSpPr>
            <a:cxnSpLocks/>
          </p:cNvCxnSpPr>
          <p:nvPr/>
        </p:nvCxnSpPr>
        <p:spPr>
          <a:xfrm flipV="1">
            <a:off x="0" y="1970476"/>
            <a:ext cx="12192000" cy="19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5AE97A-6F21-384F-E541-905DB091DF02}"/>
              </a:ext>
            </a:extLst>
          </p:cNvPr>
          <p:cNvCxnSpPr>
            <a:cxnSpLocks/>
          </p:cNvCxnSpPr>
          <p:nvPr/>
        </p:nvCxnSpPr>
        <p:spPr>
          <a:xfrm flipH="1">
            <a:off x="6317456" y="3819073"/>
            <a:ext cx="3742692" cy="0"/>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4371B-ACA5-89E8-AAD1-CB425964E2F0}"/>
              </a:ext>
            </a:extLst>
          </p:cNvPr>
          <p:cNvSpPr txBox="1"/>
          <p:nvPr/>
        </p:nvSpPr>
        <p:spPr>
          <a:xfrm>
            <a:off x="6328266" y="3816470"/>
            <a:ext cx="3862142" cy="492443"/>
          </a:xfrm>
          <a:prstGeom prst="rect">
            <a:avLst/>
          </a:prstGeom>
          <a:noFill/>
        </p:spPr>
        <p:txBody>
          <a:bodyPr wrap="square" rtlCol="0">
            <a:spAutoFit/>
          </a:bodyPr>
          <a:lstStyle/>
          <a:p>
            <a:r>
              <a:rPr lang="en-US" sz="1300" dirty="0"/>
              <a:t>Access-Control-Allow-Origin: https://</a:t>
            </a:r>
            <a:r>
              <a:rPr lang="en-US" sz="1300" dirty="0">
                <a:solidFill>
                  <a:srgbClr val="FF9900"/>
                </a:solidFill>
              </a:rPr>
              <a:t>bucket1</a:t>
            </a:r>
            <a:r>
              <a:rPr lang="en-US" sz="1300" dirty="0"/>
              <a:t>...</a:t>
            </a:r>
          </a:p>
          <a:p>
            <a:r>
              <a:rPr lang="en-US" sz="1300" dirty="0"/>
              <a:t>Access-Control-Allow-Methods: </a:t>
            </a:r>
            <a:r>
              <a:rPr lang="en-US" sz="1300" dirty="0">
                <a:solidFill>
                  <a:srgbClr val="FF9900"/>
                </a:solidFill>
              </a:rPr>
              <a:t>GET</a:t>
            </a:r>
            <a:endParaRPr lang="en-US" sz="1300" dirty="0"/>
          </a:p>
        </p:txBody>
      </p:sp>
      <p:sp>
        <p:nvSpPr>
          <p:cNvPr id="2" name="Speech Bubble: Rectangle with Corners Rounded 1">
            <a:extLst>
              <a:ext uri="{FF2B5EF4-FFF2-40B4-BE49-F238E27FC236}">
                <a16:creationId xmlns:a16="http://schemas.microsoft.com/office/drawing/2014/main" id="{8A1F8795-6963-8C85-5B77-31531ADAA8EB}"/>
              </a:ext>
            </a:extLst>
          </p:cNvPr>
          <p:cNvSpPr/>
          <p:nvPr/>
        </p:nvSpPr>
        <p:spPr>
          <a:xfrm>
            <a:off x="8792166" y="4450261"/>
            <a:ext cx="3031986" cy="1810502"/>
          </a:xfrm>
          <a:prstGeom prst="wedgeRoundRectCallout">
            <a:avLst>
              <a:gd name="adj1" fmla="val -3666"/>
              <a:gd name="adj2" fmla="val -18354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IMPORTANT!</a:t>
            </a:r>
          </a:p>
          <a:p>
            <a:r>
              <a:rPr lang="en-US" sz="2400" dirty="0"/>
              <a:t>Access must be granted FROM the cross-origin server</a:t>
            </a:r>
          </a:p>
        </p:txBody>
      </p:sp>
    </p:spTree>
    <p:extLst>
      <p:ext uri="{BB962C8B-B14F-4D97-AF65-F5344CB8AC3E}">
        <p14:creationId xmlns:p14="http://schemas.microsoft.com/office/powerpoint/2010/main" val="3054026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3801E3B-E60F-F02D-4E86-737B864F6AC7}"/>
              </a:ext>
            </a:extLst>
          </p:cNvPr>
          <p:cNvSpPr/>
          <p:nvPr/>
        </p:nvSpPr>
        <p:spPr>
          <a:xfrm>
            <a:off x="1839842" y="1989765"/>
            <a:ext cx="130260" cy="48682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DB339F-15A8-E478-3BFF-F5DEAA51FEF8}"/>
              </a:ext>
            </a:extLst>
          </p:cNvPr>
          <p:cNvSpPr/>
          <p:nvPr/>
        </p:nvSpPr>
        <p:spPr>
          <a:xfrm>
            <a:off x="6037985" y="1989764"/>
            <a:ext cx="130260" cy="48682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BF08AB-C17F-31BB-4B97-BAF9DDD0722D}"/>
              </a:ext>
            </a:extLst>
          </p:cNvPr>
          <p:cNvSpPr/>
          <p:nvPr/>
        </p:nvSpPr>
        <p:spPr>
          <a:xfrm>
            <a:off x="10243029" y="1980120"/>
            <a:ext cx="130260" cy="486823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con&#10;&#10;Description automatically generated">
            <a:extLst>
              <a:ext uri="{FF2B5EF4-FFF2-40B4-BE49-F238E27FC236}">
                <a16:creationId xmlns:a16="http://schemas.microsoft.com/office/drawing/2014/main" id="{EA7AF38E-D0A1-3513-BFBF-11C352CCD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341" y="647242"/>
            <a:ext cx="674999" cy="674999"/>
          </a:xfrm>
          <a:prstGeom prst="rect">
            <a:avLst/>
          </a:prstGeom>
        </p:spPr>
      </p:pic>
      <p:sp>
        <p:nvSpPr>
          <p:cNvPr id="6" name="TextBox 5">
            <a:extLst>
              <a:ext uri="{FF2B5EF4-FFF2-40B4-BE49-F238E27FC236}">
                <a16:creationId xmlns:a16="http://schemas.microsoft.com/office/drawing/2014/main" id="{2181A954-F745-48FA-D93A-746D47E2D1CA}"/>
              </a:ext>
            </a:extLst>
          </p:cNvPr>
          <p:cNvSpPr txBox="1"/>
          <p:nvPr/>
        </p:nvSpPr>
        <p:spPr>
          <a:xfrm>
            <a:off x="119778" y="1339921"/>
            <a:ext cx="3580447" cy="584775"/>
          </a:xfrm>
          <a:prstGeom prst="rect">
            <a:avLst/>
          </a:prstGeom>
          <a:noFill/>
        </p:spPr>
        <p:txBody>
          <a:bodyPr wrap="square">
            <a:spAutoFit/>
          </a:bodyPr>
          <a:lstStyle/>
          <a:p>
            <a:pPr algn="ctr"/>
            <a:r>
              <a:rPr lang="en-US" sz="1600" dirty="0"/>
              <a:t>https://</a:t>
            </a:r>
            <a:r>
              <a:rPr lang="en-US" sz="1600" dirty="0">
                <a:solidFill>
                  <a:srgbClr val="FF9900"/>
                </a:solidFill>
              </a:rPr>
              <a:t>bucket</a:t>
            </a:r>
            <a:r>
              <a:rPr lang="en-US" sz="1600" dirty="0">
                <a:solidFill>
                  <a:srgbClr val="FF0000"/>
                </a:solidFill>
              </a:rPr>
              <a:t>1</a:t>
            </a:r>
            <a:r>
              <a:rPr lang="en-US" sz="1600" dirty="0"/>
              <a:t>.s3.us-west-2</a:t>
            </a:r>
            <a:br>
              <a:rPr lang="en-US" sz="1600" dirty="0"/>
            </a:br>
            <a:r>
              <a:rPr lang="en-US" sz="1600" dirty="0"/>
              <a:t>.amazonaws.com/</a:t>
            </a:r>
            <a:r>
              <a:rPr lang="en-US" sz="1600" dirty="0">
                <a:solidFill>
                  <a:srgbClr val="FF9900"/>
                </a:solidFill>
              </a:rPr>
              <a:t>index.html</a:t>
            </a:r>
          </a:p>
        </p:txBody>
      </p:sp>
      <p:sp>
        <p:nvSpPr>
          <p:cNvPr id="7" name="TextBox 6">
            <a:extLst>
              <a:ext uri="{FF2B5EF4-FFF2-40B4-BE49-F238E27FC236}">
                <a16:creationId xmlns:a16="http://schemas.microsoft.com/office/drawing/2014/main" id="{EB07B939-2F1D-75E4-B2C3-EFA3F170AAA5}"/>
              </a:ext>
            </a:extLst>
          </p:cNvPr>
          <p:cNvSpPr txBox="1"/>
          <p:nvPr/>
        </p:nvSpPr>
        <p:spPr>
          <a:xfrm>
            <a:off x="1127046" y="259292"/>
            <a:ext cx="1565910" cy="369332"/>
          </a:xfrm>
          <a:prstGeom prst="rect">
            <a:avLst/>
          </a:prstGeom>
          <a:noFill/>
        </p:spPr>
        <p:txBody>
          <a:bodyPr wrap="square" rtlCol="0">
            <a:spAutoFit/>
          </a:bodyPr>
          <a:lstStyle/>
          <a:p>
            <a:pPr algn="ctr"/>
            <a:r>
              <a:rPr lang="en-US" b="1" dirty="0"/>
              <a:t>ORIGIN</a:t>
            </a:r>
          </a:p>
        </p:txBody>
      </p:sp>
      <p:sp>
        <p:nvSpPr>
          <p:cNvPr id="8" name="Rectangle 7">
            <a:extLst>
              <a:ext uri="{FF2B5EF4-FFF2-40B4-BE49-F238E27FC236}">
                <a16:creationId xmlns:a16="http://schemas.microsoft.com/office/drawing/2014/main" id="{1343CA46-C237-9A54-2132-121889A8FD71}"/>
              </a:ext>
            </a:extLst>
          </p:cNvPr>
          <p:cNvSpPr/>
          <p:nvPr/>
        </p:nvSpPr>
        <p:spPr>
          <a:xfrm>
            <a:off x="5459831" y="681635"/>
            <a:ext cx="1268730" cy="918041"/>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8BD9944-1E65-2B74-EA12-679C974E0903}"/>
              </a:ext>
            </a:extLst>
          </p:cNvPr>
          <p:cNvSpPr txBox="1"/>
          <p:nvPr/>
        </p:nvSpPr>
        <p:spPr>
          <a:xfrm>
            <a:off x="5313045" y="259292"/>
            <a:ext cx="1565910" cy="369332"/>
          </a:xfrm>
          <a:prstGeom prst="rect">
            <a:avLst/>
          </a:prstGeom>
          <a:noFill/>
        </p:spPr>
        <p:txBody>
          <a:bodyPr wrap="square" rtlCol="0">
            <a:spAutoFit/>
          </a:bodyPr>
          <a:lstStyle/>
          <a:p>
            <a:pPr algn="ctr"/>
            <a:r>
              <a:rPr lang="en-US" b="1" dirty="0"/>
              <a:t>BROWSER</a:t>
            </a:r>
          </a:p>
        </p:txBody>
      </p:sp>
      <p:pic>
        <p:nvPicPr>
          <p:cNvPr id="10" name="Picture 9" descr="A picture containing text, clipart&#10;&#10;Description automatically generated">
            <a:extLst>
              <a:ext uri="{FF2B5EF4-FFF2-40B4-BE49-F238E27FC236}">
                <a16:creationId xmlns:a16="http://schemas.microsoft.com/office/drawing/2014/main" id="{3547CF97-DAA9-A8EE-BC40-9DF8D1A7C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8966" y="961745"/>
            <a:ext cx="401452" cy="401452"/>
          </a:xfrm>
          <a:prstGeom prst="rect">
            <a:avLst/>
          </a:prstGeom>
        </p:spPr>
      </p:pic>
      <p:pic>
        <p:nvPicPr>
          <p:cNvPr id="11" name="Picture 10" descr="Logo, company name&#10;&#10;Description automatically generated">
            <a:extLst>
              <a:ext uri="{FF2B5EF4-FFF2-40B4-BE49-F238E27FC236}">
                <a16:creationId xmlns:a16="http://schemas.microsoft.com/office/drawing/2014/main" id="{1EDE131F-644E-C00A-9F52-7A1DA5402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9433" y="909664"/>
            <a:ext cx="506533" cy="506533"/>
          </a:xfrm>
          <a:prstGeom prst="rect">
            <a:avLst/>
          </a:prstGeom>
        </p:spPr>
      </p:pic>
      <p:pic>
        <p:nvPicPr>
          <p:cNvPr id="12" name="Picture 11" descr="Icon&#10;&#10;Description automatically generated">
            <a:extLst>
              <a:ext uri="{FF2B5EF4-FFF2-40B4-BE49-F238E27FC236}">
                <a16:creationId xmlns:a16="http://schemas.microsoft.com/office/drawing/2014/main" id="{7D7EC94D-AAAC-A3CA-046F-9281A15CC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9382" y="628624"/>
            <a:ext cx="676656" cy="676656"/>
          </a:xfrm>
          <a:prstGeom prst="rect">
            <a:avLst/>
          </a:prstGeom>
        </p:spPr>
      </p:pic>
      <p:sp>
        <p:nvSpPr>
          <p:cNvPr id="13" name="TextBox 12">
            <a:extLst>
              <a:ext uri="{FF2B5EF4-FFF2-40B4-BE49-F238E27FC236}">
                <a16:creationId xmlns:a16="http://schemas.microsoft.com/office/drawing/2014/main" id="{8CD3D4EC-F5F7-94CD-5489-32A42DE795C4}"/>
              </a:ext>
            </a:extLst>
          </p:cNvPr>
          <p:cNvSpPr txBox="1"/>
          <p:nvPr/>
        </p:nvSpPr>
        <p:spPr>
          <a:xfrm>
            <a:off x="8457487" y="1320633"/>
            <a:ext cx="3580447" cy="584775"/>
          </a:xfrm>
          <a:prstGeom prst="rect">
            <a:avLst/>
          </a:prstGeom>
          <a:noFill/>
        </p:spPr>
        <p:txBody>
          <a:bodyPr wrap="square">
            <a:spAutoFit/>
          </a:bodyPr>
          <a:lstStyle/>
          <a:p>
            <a:pPr algn="ctr"/>
            <a:r>
              <a:rPr lang="en-US" sz="1600" dirty="0"/>
              <a:t>https://</a:t>
            </a:r>
            <a:r>
              <a:rPr lang="en-US" sz="1600" dirty="0">
                <a:solidFill>
                  <a:srgbClr val="FF9900"/>
                </a:solidFill>
              </a:rPr>
              <a:t>bucket</a:t>
            </a:r>
            <a:r>
              <a:rPr lang="en-US" sz="1600" dirty="0">
                <a:solidFill>
                  <a:srgbClr val="FF0000"/>
                </a:solidFill>
              </a:rPr>
              <a:t>2</a:t>
            </a:r>
            <a:r>
              <a:rPr lang="en-US" sz="1600" dirty="0"/>
              <a:t>.s3.us-west-2</a:t>
            </a:r>
            <a:br>
              <a:rPr lang="en-US" sz="1600" dirty="0"/>
            </a:br>
            <a:r>
              <a:rPr lang="en-US" sz="1600" dirty="0"/>
              <a:t>.amazonaws.com/</a:t>
            </a:r>
            <a:r>
              <a:rPr lang="en-US" sz="1600" dirty="0">
                <a:solidFill>
                  <a:srgbClr val="FF9900"/>
                </a:solidFill>
              </a:rPr>
              <a:t>cat.jpg</a:t>
            </a:r>
          </a:p>
        </p:txBody>
      </p:sp>
      <p:sp>
        <p:nvSpPr>
          <p:cNvPr id="14" name="TextBox 13">
            <a:extLst>
              <a:ext uri="{FF2B5EF4-FFF2-40B4-BE49-F238E27FC236}">
                <a16:creationId xmlns:a16="http://schemas.microsoft.com/office/drawing/2014/main" id="{2CE4283F-76E3-D2C1-9D0E-32A4731B0CF3}"/>
              </a:ext>
            </a:extLst>
          </p:cNvPr>
          <p:cNvSpPr txBox="1"/>
          <p:nvPr/>
        </p:nvSpPr>
        <p:spPr>
          <a:xfrm>
            <a:off x="9257110" y="259291"/>
            <a:ext cx="1981200" cy="369332"/>
          </a:xfrm>
          <a:prstGeom prst="rect">
            <a:avLst/>
          </a:prstGeom>
          <a:noFill/>
        </p:spPr>
        <p:txBody>
          <a:bodyPr wrap="square" rtlCol="0">
            <a:spAutoFit/>
          </a:bodyPr>
          <a:lstStyle/>
          <a:p>
            <a:pPr algn="ctr"/>
            <a:r>
              <a:rPr lang="en-US" b="1" dirty="0"/>
              <a:t>CROSS-ORIGIN</a:t>
            </a:r>
          </a:p>
        </p:txBody>
      </p:sp>
      <p:cxnSp>
        <p:nvCxnSpPr>
          <p:cNvPr id="20" name="Straight Arrow Connector 19">
            <a:extLst>
              <a:ext uri="{FF2B5EF4-FFF2-40B4-BE49-F238E27FC236}">
                <a16:creationId xmlns:a16="http://schemas.microsoft.com/office/drawing/2014/main" id="{71BD610B-8248-6454-33AF-0A10E98B444C}"/>
              </a:ext>
            </a:extLst>
          </p:cNvPr>
          <p:cNvCxnSpPr>
            <a:cxnSpLocks/>
          </p:cNvCxnSpPr>
          <p:nvPr/>
        </p:nvCxnSpPr>
        <p:spPr>
          <a:xfrm flipH="1">
            <a:off x="2072972" y="2251710"/>
            <a:ext cx="3862142" cy="0"/>
          </a:xfrm>
          <a:prstGeom prst="straightConnector1">
            <a:avLst/>
          </a:prstGeom>
          <a:ln w="190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29DE667-048C-F40B-EB93-9FE15F0B278C}"/>
              </a:ext>
            </a:extLst>
          </p:cNvPr>
          <p:cNvSpPr txBox="1"/>
          <p:nvPr/>
        </p:nvSpPr>
        <p:spPr>
          <a:xfrm>
            <a:off x="2007842" y="2262284"/>
            <a:ext cx="3862142" cy="584775"/>
          </a:xfrm>
          <a:prstGeom prst="rect">
            <a:avLst/>
          </a:prstGeom>
          <a:noFill/>
        </p:spPr>
        <p:txBody>
          <a:bodyPr wrap="square" rtlCol="0">
            <a:spAutoFit/>
          </a:bodyPr>
          <a:lstStyle/>
          <a:p>
            <a:pPr algn="ctr"/>
            <a:r>
              <a:rPr lang="en-US" sz="1600" dirty="0"/>
              <a:t>Navigate to the index.html web page that uses cat.jpg from bucket2</a:t>
            </a:r>
          </a:p>
        </p:txBody>
      </p:sp>
      <p:cxnSp>
        <p:nvCxnSpPr>
          <p:cNvPr id="23" name="Straight Arrow Connector 22">
            <a:extLst>
              <a:ext uri="{FF2B5EF4-FFF2-40B4-BE49-F238E27FC236}">
                <a16:creationId xmlns:a16="http://schemas.microsoft.com/office/drawing/2014/main" id="{4223076D-B218-837F-BFF1-C04B6DF14ED2}"/>
              </a:ext>
            </a:extLst>
          </p:cNvPr>
          <p:cNvCxnSpPr>
            <a:cxnSpLocks/>
          </p:cNvCxnSpPr>
          <p:nvPr/>
        </p:nvCxnSpPr>
        <p:spPr>
          <a:xfrm flipH="1">
            <a:off x="6292407" y="2769870"/>
            <a:ext cx="3767741" cy="0"/>
          </a:xfrm>
          <a:prstGeom prst="straightConnector1">
            <a:avLst/>
          </a:prstGeom>
          <a:ln w="1905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F23AD62-B27A-C5FC-DF4D-CB3FE23DD978}"/>
              </a:ext>
            </a:extLst>
          </p:cNvPr>
          <p:cNvSpPr txBox="1"/>
          <p:nvPr/>
        </p:nvSpPr>
        <p:spPr>
          <a:xfrm>
            <a:off x="6317456" y="2788478"/>
            <a:ext cx="3673491" cy="584775"/>
          </a:xfrm>
          <a:prstGeom prst="rect">
            <a:avLst/>
          </a:prstGeom>
          <a:noFill/>
        </p:spPr>
        <p:txBody>
          <a:bodyPr wrap="square" rtlCol="0">
            <a:spAutoFit/>
          </a:bodyPr>
          <a:lstStyle/>
          <a:p>
            <a:pPr algn="ctr"/>
            <a:r>
              <a:rPr lang="en-US" sz="1600" dirty="0"/>
              <a:t>“Hey bucket2, is bucket1 (origin) allowed to make requests to you?”</a:t>
            </a:r>
          </a:p>
        </p:txBody>
      </p:sp>
      <p:cxnSp>
        <p:nvCxnSpPr>
          <p:cNvPr id="27" name="Straight Connector 26">
            <a:extLst>
              <a:ext uri="{FF2B5EF4-FFF2-40B4-BE49-F238E27FC236}">
                <a16:creationId xmlns:a16="http://schemas.microsoft.com/office/drawing/2014/main" id="{652FD964-4CB4-412C-BBFD-A868D1FCF936}"/>
              </a:ext>
            </a:extLst>
          </p:cNvPr>
          <p:cNvCxnSpPr>
            <a:cxnSpLocks/>
          </p:cNvCxnSpPr>
          <p:nvPr/>
        </p:nvCxnSpPr>
        <p:spPr>
          <a:xfrm flipV="1">
            <a:off x="0" y="1970476"/>
            <a:ext cx="12192000" cy="19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5AE97A-6F21-384F-E541-905DB091DF02}"/>
              </a:ext>
            </a:extLst>
          </p:cNvPr>
          <p:cNvCxnSpPr>
            <a:cxnSpLocks/>
          </p:cNvCxnSpPr>
          <p:nvPr/>
        </p:nvCxnSpPr>
        <p:spPr>
          <a:xfrm flipH="1">
            <a:off x="6317456" y="3819073"/>
            <a:ext cx="3742692" cy="0"/>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FC4371B-ACA5-89E8-AAD1-CB425964E2F0}"/>
              </a:ext>
            </a:extLst>
          </p:cNvPr>
          <p:cNvSpPr txBox="1"/>
          <p:nvPr/>
        </p:nvSpPr>
        <p:spPr>
          <a:xfrm>
            <a:off x="6328266" y="3816470"/>
            <a:ext cx="3862142" cy="492443"/>
          </a:xfrm>
          <a:prstGeom prst="rect">
            <a:avLst/>
          </a:prstGeom>
          <a:noFill/>
        </p:spPr>
        <p:txBody>
          <a:bodyPr wrap="square" rtlCol="0">
            <a:spAutoFit/>
          </a:bodyPr>
          <a:lstStyle/>
          <a:p>
            <a:r>
              <a:rPr lang="en-US" sz="1300" dirty="0"/>
              <a:t>Access-Control-Allow-Origin: https://</a:t>
            </a:r>
            <a:r>
              <a:rPr lang="en-US" sz="1300" dirty="0">
                <a:solidFill>
                  <a:srgbClr val="FF9900"/>
                </a:solidFill>
              </a:rPr>
              <a:t>bucket1</a:t>
            </a:r>
            <a:r>
              <a:rPr lang="en-US" sz="1300" dirty="0"/>
              <a:t>...</a:t>
            </a:r>
          </a:p>
          <a:p>
            <a:r>
              <a:rPr lang="en-US" sz="1300" dirty="0"/>
              <a:t>Access-Control-Allow-Methods: </a:t>
            </a:r>
            <a:r>
              <a:rPr lang="en-US" sz="1300" dirty="0">
                <a:solidFill>
                  <a:srgbClr val="FF9900"/>
                </a:solidFill>
              </a:rPr>
              <a:t>GET</a:t>
            </a:r>
            <a:endParaRPr lang="en-US" sz="1300" dirty="0"/>
          </a:p>
        </p:txBody>
      </p:sp>
      <p:cxnSp>
        <p:nvCxnSpPr>
          <p:cNvPr id="34" name="Straight Arrow Connector 33">
            <a:extLst>
              <a:ext uri="{FF2B5EF4-FFF2-40B4-BE49-F238E27FC236}">
                <a16:creationId xmlns:a16="http://schemas.microsoft.com/office/drawing/2014/main" id="{2CC37151-AFD4-A1F8-397F-C688B52B1F96}"/>
              </a:ext>
            </a:extLst>
          </p:cNvPr>
          <p:cNvCxnSpPr>
            <a:cxnSpLocks/>
          </p:cNvCxnSpPr>
          <p:nvPr/>
        </p:nvCxnSpPr>
        <p:spPr>
          <a:xfrm flipH="1">
            <a:off x="6292407" y="4839802"/>
            <a:ext cx="3767741" cy="0"/>
          </a:xfrm>
          <a:prstGeom prst="straightConnector1">
            <a:avLst/>
          </a:prstGeom>
          <a:ln w="1905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492072-8F1B-A95F-7672-92988086526B}"/>
              </a:ext>
            </a:extLst>
          </p:cNvPr>
          <p:cNvSpPr txBox="1"/>
          <p:nvPr/>
        </p:nvSpPr>
        <p:spPr>
          <a:xfrm>
            <a:off x="6317456" y="4835550"/>
            <a:ext cx="3673491" cy="338554"/>
          </a:xfrm>
          <a:prstGeom prst="rect">
            <a:avLst/>
          </a:prstGeom>
          <a:noFill/>
        </p:spPr>
        <p:txBody>
          <a:bodyPr wrap="square" rtlCol="0">
            <a:spAutoFit/>
          </a:bodyPr>
          <a:lstStyle/>
          <a:p>
            <a:pPr algn="ctr"/>
            <a:r>
              <a:rPr lang="en-US" sz="1600" dirty="0"/>
              <a:t>GET cat.jpg</a:t>
            </a:r>
          </a:p>
        </p:txBody>
      </p:sp>
      <p:cxnSp>
        <p:nvCxnSpPr>
          <p:cNvPr id="36" name="Straight Arrow Connector 35">
            <a:extLst>
              <a:ext uri="{FF2B5EF4-FFF2-40B4-BE49-F238E27FC236}">
                <a16:creationId xmlns:a16="http://schemas.microsoft.com/office/drawing/2014/main" id="{0386AD57-E310-305B-BF91-37F85C6E513D}"/>
              </a:ext>
            </a:extLst>
          </p:cNvPr>
          <p:cNvCxnSpPr>
            <a:cxnSpLocks/>
          </p:cNvCxnSpPr>
          <p:nvPr/>
        </p:nvCxnSpPr>
        <p:spPr>
          <a:xfrm flipH="1">
            <a:off x="6317456" y="5691684"/>
            <a:ext cx="3742692" cy="0"/>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60EDE90-A026-E0FF-F50E-98EF57F63164}"/>
              </a:ext>
            </a:extLst>
          </p:cNvPr>
          <p:cNvSpPr txBox="1"/>
          <p:nvPr/>
        </p:nvSpPr>
        <p:spPr>
          <a:xfrm>
            <a:off x="6328266" y="5700511"/>
            <a:ext cx="3862142" cy="584775"/>
          </a:xfrm>
          <a:prstGeom prst="rect">
            <a:avLst/>
          </a:prstGeom>
          <a:noFill/>
        </p:spPr>
        <p:txBody>
          <a:bodyPr wrap="square" rtlCol="0">
            <a:spAutoFit/>
          </a:bodyPr>
          <a:lstStyle/>
          <a:p>
            <a:pPr algn="ctr"/>
            <a:r>
              <a:rPr lang="en-US" sz="1600" dirty="0"/>
              <a:t>Returns cat.jpg and it displays on the index.html web page</a:t>
            </a:r>
          </a:p>
        </p:txBody>
      </p:sp>
    </p:spTree>
    <p:extLst>
      <p:ext uri="{BB962C8B-B14F-4D97-AF65-F5344CB8AC3E}">
        <p14:creationId xmlns:p14="http://schemas.microsoft.com/office/powerpoint/2010/main" val="425691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r>
              <a:rPr lang="en-US" sz="2800" dirty="0">
                <a:latin typeface="+mj-lt"/>
              </a:rPr>
              <a:t>Storage for an EC2 instances, containers, Lambda functions, </a:t>
            </a:r>
            <a:br>
              <a:rPr lang="en-US" sz="2800" dirty="0">
                <a:latin typeface="+mj-lt"/>
              </a:rPr>
            </a:br>
            <a:r>
              <a:rPr lang="en-US" sz="2800" dirty="0">
                <a:latin typeface="+mj-lt"/>
              </a:rPr>
              <a:t>on-premises servers</a:t>
            </a:r>
          </a:p>
          <a:p>
            <a:pPr lvl="1"/>
            <a:r>
              <a:rPr lang="en-US" sz="2400" dirty="0">
                <a:latin typeface="+mj-lt"/>
              </a:rPr>
              <a:t>Can be used by MULTIPLE things at a time</a:t>
            </a:r>
          </a:p>
          <a:p>
            <a:pPr lvl="1"/>
            <a:r>
              <a:rPr lang="en-US" sz="2400" dirty="0">
                <a:latin typeface="+mj-lt"/>
              </a:rPr>
              <a:t>Can be used across MULTIPLE availability zones</a:t>
            </a:r>
          </a:p>
          <a:p>
            <a:r>
              <a:rPr lang="en-US" sz="2800" dirty="0">
                <a:latin typeface="+mj-lt"/>
              </a:rPr>
              <a:t>Only pay for the storage you use </a:t>
            </a:r>
            <a:br>
              <a:rPr lang="en-US" sz="2800" dirty="0">
                <a:latin typeface="+mj-lt"/>
              </a:rPr>
            </a:br>
            <a:r>
              <a:rPr lang="en-US" sz="2800" dirty="0">
                <a:latin typeface="+mj-lt"/>
              </a:rPr>
              <a:t>(no up-front provisioning)</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Elastic </a:t>
            </a:r>
            <a:br>
              <a:rPr lang="en-US" dirty="0"/>
            </a:br>
            <a:r>
              <a:rPr lang="en-US" dirty="0"/>
              <a:t>File System (</a:t>
            </a:r>
            <a:r>
              <a:rPr lang="en-US" dirty="0" err="1"/>
              <a:t>EFS</a:t>
            </a:r>
            <a:r>
              <a:rPr lang="en-US" dirty="0"/>
              <a:t>)</a:t>
            </a:r>
          </a:p>
        </p:txBody>
      </p:sp>
      <p:pic>
        <p:nvPicPr>
          <p:cNvPr id="6" name="Graphic 19">
            <a:extLst>
              <a:ext uri="{FF2B5EF4-FFF2-40B4-BE49-F238E27FC236}">
                <a16:creationId xmlns:a16="http://schemas.microsoft.com/office/drawing/2014/main" id="{2FB25EBF-34A0-4493-87A0-00A1CE93D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3" y="17033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603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5EFD5C-F5A1-4954-B214-E1C82497B02F}"/>
              </a:ext>
            </a:extLst>
          </p:cNvPr>
          <p:cNvSpPr/>
          <p:nvPr/>
        </p:nvSpPr>
        <p:spPr>
          <a:xfrm>
            <a:off x="3096893" y="1705014"/>
            <a:ext cx="2373154" cy="28182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rPr>
              <a:t>us-west-2a</a:t>
            </a:r>
          </a:p>
        </p:txBody>
      </p:sp>
      <p:sp>
        <p:nvSpPr>
          <p:cNvPr id="5" name="Rectangle 4">
            <a:extLst>
              <a:ext uri="{FF2B5EF4-FFF2-40B4-BE49-F238E27FC236}">
                <a16:creationId xmlns:a16="http://schemas.microsoft.com/office/drawing/2014/main" id="{6C3328B6-8631-4B97-B2E3-BBABDB0D53DA}"/>
              </a:ext>
            </a:extLst>
          </p:cNvPr>
          <p:cNvSpPr/>
          <p:nvPr/>
        </p:nvSpPr>
        <p:spPr>
          <a:xfrm>
            <a:off x="6697570" y="1705014"/>
            <a:ext cx="2373154" cy="28182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rPr>
              <a:t>us-west-2b</a:t>
            </a:r>
          </a:p>
        </p:txBody>
      </p:sp>
      <p:pic>
        <p:nvPicPr>
          <p:cNvPr id="7" name="Graphic 27">
            <a:extLst>
              <a:ext uri="{FF2B5EF4-FFF2-40B4-BE49-F238E27FC236}">
                <a16:creationId xmlns:a16="http://schemas.microsoft.com/office/drawing/2014/main" id="{4B7F3F4D-497E-4C38-91F1-9A7DE1528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209" y="5374294"/>
            <a:ext cx="971198" cy="97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60">
            <a:extLst>
              <a:ext uri="{FF2B5EF4-FFF2-40B4-BE49-F238E27FC236}">
                <a16:creationId xmlns:a16="http://schemas.microsoft.com/office/drawing/2014/main" id="{6E46762E-2496-4BA8-9315-1C09F86DE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4588" y="22917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60">
            <a:extLst>
              <a:ext uri="{FF2B5EF4-FFF2-40B4-BE49-F238E27FC236}">
                <a16:creationId xmlns:a16="http://schemas.microsoft.com/office/drawing/2014/main" id="{22FEBB58-467D-4ADE-BB66-AE26BC616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7789" y="22917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60">
            <a:extLst>
              <a:ext uri="{FF2B5EF4-FFF2-40B4-BE49-F238E27FC236}">
                <a16:creationId xmlns:a16="http://schemas.microsoft.com/office/drawing/2014/main" id="{6939DFEF-68E6-4621-955D-B31035E30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111" y="22917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32">
            <a:extLst>
              <a:ext uri="{FF2B5EF4-FFF2-40B4-BE49-F238E27FC236}">
                <a16:creationId xmlns:a16="http://schemas.microsoft.com/office/drawing/2014/main" id="{272AE974-9537-4998-8B29-98BC3D46FA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188" y="29889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2">
            <a:extLst>
              <a:ext uri="{FF2B5EF4-FFF2-40B4-BE49-F238E27FC236}">
                <a16:creationId xmlns:a16="http://schemas.microsoft.com/office/drawing/2014/main" id="{6069BD73-BDFC-4682-8AD9-618B02359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6291" y="29889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7">
            <a:extLst>
              <a:ext uri="{FF2B5EF4-FFF2-40B4-BE49-F238E27FC236}">
                <a16:creationId xmlns:a16="http://schemas.microsoft.com/office/drawing/2014/main" id="{5CD3ED0E-2675-4616-A6F8-7750B29D2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7789" y="368612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0">
            <a:extLst>
              <a:ext uri="{FF2B5EF4-FFF2-40B4-BE49-F238E27FC236}">
                <a16:creationId xmlns:a16="http://schemas.microsoft.com/office/drawing/2014/main" id="{D4090DBC-DCBD-48E3-950F-FD19680D3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5820" y="22917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60">
            <a:extLst>
              <a:ext uri="{FF2B5EF4-FFF2-40B4-BE49-F238E27FC236}">
                <a16:creationId xmlns:a16="http://schemas.microsoft.com/office/drawing/2014/main" id="{4FBB784A-3FBD-4B1A-B05B-C197C8B4B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272" y="22917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32">
            <a:extLst>
              <a:ext uri="{FF2B5EF4-FFF2-40B4-BE49-F238E27FC236}">
                <a16:creationId xmlns:a16="http://schemas.microsoft.com/office/drawing/2014/main" id="{894F67F9-0A01-497F-B2FE-3FD5FAF277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6072" y="29889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itle 19">
            <a:extLst>
              <a:ext uri="{FF2B5EF4-FFF2-40B4-BE49-F238E27FC236}">
                <a16:creationId xmlns:a16="http://schemas.microsoft.com/office/drawing/2014/main" id="{ACE00C19-B274-4D99-9FCD-CD0D2C086541}"/>
              </a:ext>
            </a:extLst>
          </p:cNvPr>
          <p:cNvSpPr>
            <a:spLocks noGrp="1"/>
          </p:cNvSpPr>
          <p:nvPr>
            <p:ph type="title"/>
          </p:nvPr>
        </p:nvSpPr>
        <p:spPr/>
        <p:txBody>
          <a:bodyPr/>
          <a:lstStyle/>
          <a:p>
            <a:r>
              <a:rPr lang="en-US" dirty="0"/>
              <a:t>Elastic File System (</a:t>
            </a:r>
            <a:r>
              <a:rPr lang="en-US" dirty="0" err="1"/>
              <a:t>EFS</a:t>
            </a:r>
            <a:r>
              <a:rPr lang="en-US" dirty="0"/>
              <a:t>)</a:t>
            </a:r>
          </a:p>
        </p:txBody>
      </p:sp>
      <p:cxnSp>
        <p:nvCxnSpPr>
          <p:cNvPr id="21" name="Connector: Elbow 20">
            <a:extLst>
              <a:ext uri="{FF2B5EF4-FFF2-40B4-BE49-F238E27FC236}">
                <a16:creationId xmlns:a16="http://schemas.microsoft.com/office/drawing/2014/main" id="{73ABC981-5A50-4108-8A23-98A6359A0938}"/>
              </a:ext>
            </a:extLst>
          </p:cNvPr>
          <p:cNvCxnSpPr>
            <a:cxnSpLocks/>
            <a:stCxn id="4" idx="2"/>
            <a:endCxn id="7" idx="0"/>
          </p:cNvCxnSpPr>
          <p:nvPr/>
        </p:nvCxnSpPr>
        <p:spPr>
          <a:xfrm rot="16200000" flipH="1">
            <a:off x="4758108" y="4048594"/>
            <a:ext cx="851062" cy="1800338"/>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644E2CC-1AE9-42AF-B99E-28507C831A9E}"/>
              </a:ext>
            </a:extLst>
          </p:cNvPr>
          <p:cNvCxnSpPr>
            <a:cxnSpLocks/>
            <a:stCxn id="7" idx="0"/>
            <a:endCxn id="5" idx="2"/>
          </p:cNvCxnSpPr>
          <p:nvPr/>
        </p:nvCxnSpPr>
        <p:spPr>
          <a:xfrm rot="5400000" flipH="1" flipV="1">
            <a:off x="6558446" y="4048594"/>
            <a:ext cx="851062" cy="1800339"/>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999832A-FE0F-4724-865F-A9025877451D}"/>
              </a:ext>
            </a:extLst>
          </p:cNvPr>
          <p:cNvSpPr/>
          <p:nvPr/>
        </p:nvSpPr>
        <p:spPr>
          <a:xfrm>
            <a:off x="5119311" y="4767071"/>
            <a:ext cx="1915473" cy="3413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Mount Targets</a:t>
            </a:r>
          </a:p>
        </p:txBody>
      </p:sp>
    </p:spTree>
    <p:extLst>
      <p:ext uri="{BB962C8B-B14F-4D97-AF65-F5344CB8AC3E}">
        <p14:creationId xmlns:p14="http://schemas.microsoft.com/office/powerpoint/2010/main" val="1526545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432893-11B8-EEAD-9C82-B0204AF74BA8}"/>
              </a:ext>
            </a:extLst>
          </p:cNvPr>
          <p:cNvPicPr>
            <a:picLocks noChangeAspect="1"/>
          </p:cNvPicPr>
          <p:nvPr/>
        </p:nvPicPr>
        <p:blipFill>
          <a:blip r:embed="rId3"/>
          <a:stretch>
            <a:fillRect/>
          </a:stretch>
        </p:blipFill>
        <p:spPr>
          <a:xfrm>
            <a:off x="2766548" y="1628523"/>
            <a:ext cx="6658904" cy="3600953"/>
          </a:xfrm>
          <a:prstGeom prst="rect">
            <a:avLst/>
          </a:prstGeom>
          <a:ln>
            <a:solidFill>
              <a:schemeClr val="bg1">
                <a:lumMod val="65000"/>
              </a:schemeClr>
            </a:solidFill>
          </a:ln>
        </p:spPr>
      </p:pic>
      <p:sp>
        <p:nvSpPr>
          <p:cNvPr id="8" name="Rectangle 7">
            <a:extLst>
              <a:ext uri="{FF2B5EF4-FFF2-40B4-BE49-F238E27FC236}">
                <a16:creationId xmlns:a16="http://schemas.microsoft.com/office/drawing/2014/main" id="{CADA1A7C-DFF4-40E7-9820-48074705B085}"/>
              </a:ext>
            </a:extLst>
          </p:cNvPr>
          <p:cNvSpPr/>
          <p:nvPr/>
        </p:nvSpPr>
        <p:spPr>
          <a:xfrm>
            <a:off x="2778574" y="3831553"/>
            <a:ext cx="6646877" cy="1050689"/>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242DCDBE-4D29-D783-4BE2-C9FD515A3107}"/>
              </a:ext>
            </a:extLst>
          </p:cNvPr>
          <p:cNvSpPr/>
          <p:nvPr/>
        </p:nvSpPr>
        <p:spPr>
          <a:xfrm>
            <a:off x="2766548" y="2210136"/>
            <a:ext cx="6646877" cy="1050689"/>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73201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2">
            <a:extLst>
              <a:ext uri="{FF2B5EF4-FFF2-40B4-BE49-F238E27FC236}">
                <a16:creationId xmlns:a16="http://schemas.microsoft.com/office/drawing/2014/main" id="{F0B1EA6F-2882-49F1-87C1-A4E293761341}"/>
              </a:ext>
            </a:extLst>
          </p:cNvPr>
          <p:cNvGraphicFramePr>
            <a:graphicFrameLocks noGrp="1"/>
          </p:cNvGraphicFramePr>
          <p:nvPr>
            <p:extLst>
              <p:ext uri="{D42A27DB-BD31-4B8C-83A1-F6EECF244321}">
                <p14:modId xmlns:p14="http://schemas.microsoft.com/office/powerpoint/2010/main" val="436018520"/>
              </p:ext>
            </p:extLst>
          </p:nvPr>
        </p:nvGraphicFramePr>
        <p:xfrm>
          <a:off x="593480" y="3127656"/>
          <a:ext cx="11005039" cy="1656080"/>
        </p:xfrm>
        <a:graphic>
          <a:graphicData uri="http://schemas.openxmlformats.org/drawingml/2006/table">
            <a:tbl>
              <a:tblPr firstRow="1" bandRow="1">
                <a:tableStyleId>{21E4AEA4-8DFA-4A89-87EB-49C32662AFE0}</a:tableStyleId>
              </a:tblPr>
              <a:tblGrid>
                <a:gridCol w="2709725">
                  <a:extLst>
                    <a:ext uri="{9D8B030D-6E8A-4147-A177-3AD203B41FA5}">
                      <a16:colId xmlns:a16="http://schemas.microsoft.com/office/drawing/2014/main" val="1930481400"/>
                    </a:ext>
                  </a:extLst>
                </a:gridCol>
                <a:gridCol w="2776822">
                  <a:extLst>
                    <a:ext uri="{9D8B030D-6E8A-4147-A177-3AD203B41FA5}">
                      <a16:colId xmlns:a16="http://schemas.microsoft.com/office/drawing/2014/main" val="865940554"/>
                    </a:ext>
                  </a:extLst>
                </a:gridCol>
                <a:gridCol w="2671372">
                  <a:extLst>
                    <a:ext uri="{9D8B030D-6E8A-4147-A177-3AD203B41FA5}">
                      <a16:colId xmlns:a16="http://schemas.microsoft.com/office/drawing/2014/main" val="672552666"/>
                    </a:ext>
                  </a:extLst>
                </a:gridCol>
                <a:gridCol w="2847120">
                  <a:extLst>
                    <a:ext uri="{9D8B030D-6E8A-4147-A177-3AD203B41FA5}">
                      <a16:colId xmlns:a16="http://schemas.microsoft.com/office/drawing/2014/main" val="892265576"/>
                    </a:ext>
                  </a:extLst>
                </a:gridCol>
              </a:tblGrid>
              <a:tr h="370840">
                <a:tc>
                  <a:txBody>
                    <a:bodyPr/>
                    <a:lstStyle/>
                    <a:p>
                      <a:r>
                        <a:rPr lang="en-US" sz="1800" dirty="0" err="1"/>
                        <a:t>EFS</a:t>
                      </a:r>
                      <a:r>
                        <a:rPr lang="en-US" sz="1800" dirty="0"/>
                        <a:t> Standard</a:t>
                      </a:r>
                    </a:p>
                  </a:txBody>
                  <a:tcPr anchor="b"/>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800" dirty="0" err="1"/>
                        <a:t>EFS</a:t>
                      </a:r>
                      <a:r>
                        <a:rPr lang="en-US" sz="1800" dirty="0"/>
                        <a:t> Standard-IA</a:t>
                      </a:r>
                    </a:p>
                  </a:txBody>
                  <a:tcPr anchor="b"/>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800" dirty="0" err="1"/>
                        <a:t>EFS</a:t>
                      </a:r>
                      <a:r>
                        <a:rPr lang="en-US" sz="1800" dirty="0"/>
                        <a:t> One Zone</a:t>
                      </a:r>
                    </a:p>
                  </a:txBody>
                  <a:tcPr anchor="b"/>
                </a:tc>
                <a:tc>
                  <a:txBody>
                    <a:bodyPr/>
                    <a:lstStyle/>
                    <a:p>
                      <a:r>
                        <a:rPr lang="en-US" sz="1800" dirty="0" err="1"/>
                        <a:t>EFS</a:t>
                      </a:r>
                      <a:r>
                        <a:rPr lang="en-US" sz="1800" dirty="0"/>
                        <a:t> One Zone-IA</a:t>
                      </a:r>
                    </a:p>
                  </a:txBody>
                  <a:tcPr anchor="b"/>
                </a:tc>
                <a:extLst>
                  <a:ext uri="{0D108BD9-81ED-4DB2-BD59-A6C34878D82A}">
                    <a16:rowId xmlns:a16="http://schemas.microsoft.com/office/drawing/2014/main" val="1436128297"/>
                  </a:ext>
                </a:extLst>
              </a:tr>
              <a:tr h="598275">
                <a:tc>
                  <a:txBody>
                    <a:bodyPr/>
                    <a:lstStyle/>
                    <a:p>
                      <a:r>
                        <a:rPr lang="en-US" sz="1800" b="0" i="0" kern="1200" dirty="0">
                          <a:solidFill>
                            <a:schemeClr val="dk1"/>
                          </a:solidFill>
                          <a:effectLst/>
                          <a:latin typeface="+mn-lt"/>
                          <a:ea typeface="+mn-ea"/>
                          <a:cs typeface="+mn-cs"/>
                        </a:rPr>
                        <a:t>Frequently accessed data</a:t>
                      </a:r>
                      <a:endParaRPr lang="en-US" sz="1800" dirty="0"/>
                    </a:p>
                  </a:txBody>
                  <a:tcPr/>
                </a:tc>
                <a:tc>
                  <a:txBody>
                    <a:bodyPr/>
                    <a:lstStyle/>
                    <a:p>
                      <a:r>
                        <a:rPr lang="en-US" sz="1800" b="0" i="0" kern="1200" dirty="0">
                          <a:solidFill>
                            <a:schemeClr val="dk1"/>
                          </a:solidFill>
                          <a:effectLst/>
                          <a:latin typeface="+mn-lt"/>
                          <a:ea typeface="+mn-ea"/>
                          <a:cs typeface="+mn-cs"/>
                        </a:rPr>
                        <a:t>Long-lived, infrequently accessed data</a:t>
                      </a:r>
                      <a:endParaRPr lang="en-US" sz="1800" dirty="0"/>
                    </a:p>
                  </a:txBody>
                  <a:tcPr/>
                </a:tc>
                <a:tc>
                  <a:txBody>
                    <a:bodyPr/>
                    <a:lstStyle/>
                    <a:p>
                      <a:r>
                        <a:rPr lang="en-US" sz="1800" b="0" i="0" kern="1200" dirty="0">
                          <a:solidFill>
                            <a:schemeClr val="dk1"/>
                          </a:solidFill>
                          <a:effectLst/>
                          <a:latin typeface="+mn-lt"/>
                          <a:ea typeface="+mn-ea"/>
                          <a:cs typeface="+mn-cs"/>
                        </a:rPr>
                        <a:t>Frequently accessed, but non-critical data </a:t>
                      </a:r>
                      <a:br>
                        <a:rPr lang="en-US" sz="1800" b="0" i="0" kern="1200" dirty="0">
                          <a:solidFill>
                            <a:schemeClr val="dk1"/>
                          </a:solidFill>
                          <a:effectLst/>
                          <a:latin typeface="+mn-lt"/>
                          <a:ea typeface="+mn-ea"/>
                          <a:cs typeface="+mn-cs"/>
                        </a:rPr>
                      </a:br>
                      <a:r>
                        <a:rPr lang="en-US" sz="1800" b="0" i="0" kern="1200" dirty="0">
                          <a:solidFill>
                            <a:schemeClr val="dk1"/>
                          </a:solidFill>
                          <a:effectLst/>
                          <a:latin typeface="+mn-lt"/>
                          <a:ea typeface="+mn-ea"/>
                          <a:cs typeface="+mn-cs"/>
                        </a:rPr>
                        <a:t>(1 AZ)</a:t>
                      </a:r>
                      <a:endParaRPr lang="en-US" sz="1800" dirty="0"/>
                    </a:p>
                  </a:txBody>
                  <a:tcPr/>
                </a:tc>
                <a:tc>
                  <a:txBody>
                    <a:bodyPr/>
                    <a:lstStyle/>
                    <a:p>
                      <a:r>
                        <a:rPr lang="en-US" sz="1800" b="0" i="0" kern="1200" dirty="0">
                          <a:solidFill>
                            <a:schemeClr val="dk1"/>
                          </a:solidFill>
                          <a:effectLst/>
                          <a:latin typeface="+mn-lt"/>
                          <a:ea typeface="+mn-ea"/>
                          <a:cs typeface="+mn-cs"/>
                        </a:rPr>
                        <a:t>Long-lived, infrequently accessed, non-critical data (1 AZ)</a:t>
                      </a:r>
                      <a:endParaRPr lang="en-US" sz="1800" dirty="0"/>
                    </a:p>
                  </a:txBody>
                  <a:tcPr/>
                </a:tc>
                <a:extLst>
                  <a:ext uri="{0D108BD9-81ED-4DB2-BD59-A6C34878D82A}">
                    <a16:rowId xmlns:a16="http://schemas.microsoft.com/office/drawing/2014/main" val="3857362334"/>
                  </a:ext>
                </a:extLst>
              </a:tr>
              <a:tr h="370840">
                <a:tc>
                  <a:txBody>
                    <a:bodyPr/>
                    <a:lstStyle/>
                    <a:p>
                      <a:r>
                        <a:rPr lang="en-US" sz="1800" dirty="0"/>
                        <a:t>&gt;= 3 AZs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800" dirty="0"/>
                        <a:t>&gt;= 3 AZs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800" dirty="0"/>
                        <a:t>1 AZ</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800" dirty="0"/>
                        <a:t>1 AZ</a:t>
                      </a:r>
                    </a:p>
                  </a:txBody>
                  <a:tcPr/>
                </a:tc>
                <a:extLst>
                  <a:ext uri="{0D108BD9-81ED-4DB2-BD59-A6C34878D82A}">
                    <a16:rowId xmlns:a16="http://schemas.microsoft.com/office/drawing/2014/main" val="108955652"/>
                  </a:ext>
                </a:extLst>
              </a:tr>
            </a:tbl>
          </a:graphicData>
        </a:graphic>
      </p:graphicFrame>
      <p:sp>
        <p:nvSpPr>
          <p:cNvPr id="13" name="Title 12">
            <a:extLst>
              <a:ext uri="{FF2B5EF4-FFF2-40B4-BE49-F238E27FC236}">
                <a16:creationId xmlns:a16="http://schemas.microsoft.com/office/drawing/2014/main" id="{3E430B4F-7A34-40CB-9655-80554315E8D5}"/>
              </a:ext>
            </a:extLst>
          </p:cNvPr>
          <p:cNvSpPr>
            <a:spLocks noGrp="1"/>
          </p:cNvSpPr>
          <p:nvPr>
            <p:ph type="title"/>
          </p:nvPr>
        </p:nvSpPr>
        <p:spPr/>
        <p:txBody>
          <a:bodyPr/>
          <a:lstStyle/>
          <a:p>
            <a:r>
              <a:rPr lang="en-US" dirty="0" err="1"/>
              <a:t>EFS</a:t>
            </a:r>
            <a:r>
              <a:rPr lang="en-US" dirty="0"/>
              <a:t> Storage Classes</a:t>
            </a:r>
          </a:p>
        </p:txBody>
      </p:sp>
      <p:sp>
        <p:nvSpPr>
          <p:cNvPr id="19" name="Rectangle 18">
            <a:extLst>
              <a:ext uri="{FF2B5EF4-FFF2-40B4-BE49-F238E27FC236}">
                <a16:creationId xmlns:a16="http://schemas.microsoft.com/office/drawing/2014/main" id="{59621FCB-7330-4F5F-97E3-6C8E6E5FA85E}"/>
              </a:ext>
            </a:extLst>
          </p:cNvPr>
          <p:cNvSpPr/>
          <p:nvPr/>
        </p:nvSpPr>
        <p:spPr>
          <a:xfrm>
            <a:off x="597812" y="3127656"/>
            <a:ext cx="2675459" cy="165608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 name="Rectangle 1">
            <a:extLst>
              <a:ext uri="{FF2B5EF4-FFF2-40B4-BE49-F238E27FC236}">
                <a16:creationId xmlns:a16="http://schemas.microsoft.com/office/drawing/2014/main" id="{4A1BEA88-569C-B52D-3D5B-3B5BE82AAEBA}"/>
              </a:ext>
            </a:extLst>
          </p:cNvPr>
          <p:cNvSpPr/>
          <p:nvPr/>
        </p:nvSpPr>
        <p:spPr>
          <a:xfrm>
            <a:off x="3306446" y="3127656"/>
            <a:ext cx="2789554" cy="165608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9821A57A-98BF-3BC4-F13A-357ABBD98754}"/>
              </a:ext>
            </a:extLst>
          </p:cNvPr>
          <p:cNvSpPr/>
          <p:nvPr/>
        </p:nvSpPr>
        <p:spPr>
          <a:xfrm>
            <a:off x="6095999" y="3122490"/>
            <a:ext cx="2717823" cy="165608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37AA1B0C-B862-7858-F1B2-9DEFD8FE99B1}"/>
              </a:ext>
            </a:extLst>
          </p:cNvPr>
          <p:cNvSpPr/>
          <p:nvPr/>
        </p:nvSpPr>
        <p:spPr>
          <a:xfrm>
            <a:off x="8813822" y="3117324"/>
            <a:ext cx="2789029" cy="1666412"/>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8" name="Speech Bubble: Rectangle with Corners Rounded 7">
            <a:extLst>
              <a:ext uri="{FF2B5EF4-FFF2-40B4-BE49-F238E27FC236}">
                <a16:creationId xmlns:a16="http://schemas.microsoft.com/office/drawing/2014/main" id="{E908666F-01AD-33D4-12A6-BAAF5DBCDA69}"/>
              </a:ext>
            </a:extLst>
          </p:cNvPr>
          <p:cNvSpPr/>
          <p:nvPr/>
        </p:nvSpPr>
        <p:spPr>
          <a:xfrm>
            <a:off x="550592" y="1693779"/>
            <a:ext cx="2551236" cy="1057072"/>
          </a:xfrm>
          <a:prstGeom prst="wedgeRoundRectCallout">
            <a:avLst>
              <a:gd name="adj1" fmla="val 27844"/>
              <a:gd name="adj2" fmla="val 70513"/>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Similar to S3 storage classes!</a:t>
            </a:r>
          </a:p>
        </p:txBody>
      </p:sp>
    </p:spTree>
    <p:extLst>
      <p:ext uri="{BB962C8B-B14F-4D97-AF65-F5344CB8AC3E}">
        <p14:creationId xmlns:p14="http://schemas.microsoft.com/office/powerpoint/2010/main" val="157669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 grpId="0" animBg="1"/>
      <p:bldP spid="2" grpId="1" animBg="1"/>
      <p:bldP spid="3" grpId="0" animBg="1"/>
      <p:bldP spid="3" grpId="1" animBg="1"/>
      <p:bldP spid="4" grpId="0" animBg="1"/>
      <p:bldP spid="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2EACA13-F22F-4482-A6A9-DA8DB549F8CD}"/>
              </a:ext>
            </a:extLst>
          </p:cNvPr>
          <p:cNvSpPr>
            <a:spLocks noGrp="1"/>
          </p:cNvSpPr>
          <p:nvPr>
            <p:ph sz="quarter" idx="14"/>
          </p:nvPr>
        </p:nvSpPr>
        <p:spPr/>
        <p:txBody>
          <a:bodyPr/>
          <a:lstStyle/>
          <a:p>
            <a:r>
              <a:rPr lang="en-US" dirty="0"/>
              <a:t>Amazon </a:t>
            </a:r>
            <a:br>
              <a:rPr lang="en-US" dirty="0"/>
            </a:br>
            <a:r>
              <a:rPr lang="en-US" dirty="0" err="1"/>
              <a:t>FSx</a:t>
            </a:r>
            <a:endParaRPr lang="en-US" dirty="0"/>
          </a:p>
        </p:txBody>
      </p:sp>
      <p:sp>
        <p:nvSpPr>
          <p:cNvPr id="4" name="Text Placeholder 3">
            <a:extLst>
              <a:ext uri="{FF2B5EF4-FFF2-40B4-BE49-F238E27FC236}">
                <a16:creationId xmlns:a16="http://schemas.microsoft.com/office/drawing/2014/main" id="{6BD53667-3E72-4F4D-8C93-6897BFA1B035}"/>
              </a:ext>
            </a:extLst>
          </p:cNvPr>
          <p:cNvSpPr>
            <a:spLocks noGrp="1"/>
          </p:cNvSpPr>
          <p:nvPr>
            <p:ph type="body" sz="quarter" idx="10"/>
          </p:nvPr>
        </p:nvSpPr>
        <p:spPr/>
        <p:txBody>
          <a:bodyPr/>
          <a:lstStyle/>
          <a:p>
            <a:r>
              <a:rPr lang="en-US" sz="2800" dirty="0">
                <a:latin typeface="+mj-lt"/>
              </a:rPr>
              <a:t>Fully managed third-party file systems</a:t>
            </a:r>
          </a:p>
          <a:p>
            <a:pPr lvl="1"/>
            <a:r>
              <a:rPr lang="en-US" sz="2400" dirty="0">
                <a:latin typeface="+mj-lt"/>
              </a:rPr>
              <a:t>Benefits of the cloud (replication, high availability, etc.), but also features specific to the third-party (Active Directory integration, NTFS, etc.)</a:t>
            </a:r>
          </a:p>
          <a:p>
            <a:r>
              <a:rPr lang="en-US" sz="2800" dirty="0">
                <a:latin typeface="+mj-lt"/>
              </a:rPr>
              <a:t>Amazon </a:t>
            </a:r>
            <a:r>
              <a:rPr lang="en-US" sz="2800" dirty="0" err="1">
                <a:latin typeface="+mj-lt"/>
              </a:rPr>
              <a:t>FSx</a:t>
            </a:r>
            <a:r>
              <a:rPr lang="en-US" sz="2800" dirty="0">
                <a:latin typeface="+mj-lt"/>
              </a:rPr>
              <a:t> for Windows File Server</a:t>
            </a:r>
          </a:p>
          <a:p>
            <a:pPr lvl="1"/>
            <a:r>
              <a:rPr lang="en-US" sz="2400" dirty="0">
                <a:latin typeface="+mj-lt"/>
              </a:rPr>
              <a:t>Built on Windows Server</a:t>
            </a:r>
          </a:p>
          <a:p>
            <a:r>
              <a:rPr lang="en-US" sz="2800" dirty="0">
                <a:latin typeface="+mj-lt"/>
              </a:rPr>
              <a:t>Amazon </a:t>
            </a:r>
            <a:r>
              <a:rPr lang="en-US" sz="2800" dirty="0" err="1">
                <a:latin typeface="+mj-lt"/>
              </a:rPr>
              <a:t>FSx</a:t>
            </a:r>
            <a:r>
              <a:rPr lang="en-US" sz="2800" dirty="0">
                <a:latin typeface="+mj-lt"/>
              </a:rPr>
              <a:t> for </a:t>
            </a:r>
            <a:r>
              <a:rPr lang="en-US" sz="2800" dirty="0" err="1">
                <a:latin typeface="+mj-lt"/>
              </a:rPr>
              <a:t>Lustre</a:t>
            </a:r>
            <a:endParaRPr lang="en-US" sz="2800" dirty="0">
              <a:latin typeface="+mj-lt"/>
            </a:endParaRPr>
          </a:p>
          <a:p>
            <a:pPr lvl="1"/>
            <a:r>
              <a:rPr lang="en-US" sz="2400" dirty="0">
                <a:latin typeface="+mj-lt"/>
              </a:rPr>
              <a:t>High-performance file system</a:t>
            </a:r>
          </a:p>
        </p:txBody>
      </p:sp>
      <p:pic>
        <p:nvPicPr>
          <p:cNvPr id="6" name="Graphic 5">
            <a:extLst>
              <a:ext uri="{FF2B5EF4-FFF2-40B4-BE49-F238E27FC236}">
                <a16:creationId xmlns:a16="http://schemas.microsoft.com/office/drawing/2014/main" id="{5D36C708-2055-428F-A978-213620AFA0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3282" y="2097088"/>
            <a:ext cx="762000" cy="762000"/>
          </a:xfrm>
          <a:prstGeom prst="rect">
            <a:avLst/>
          </a:prstGeom>
        </p:spPr>
      </p:pic>
    </p:spTree>
    <p:extLst>
      <p:ext uri="{BB962C8B-B14F-4D97-AF65-F5344CB8AC3E}">
        <p14:creationId xmlns:p14="http://schemas.microsoft.com/office/powerpoint/2010/main" val="375695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3788E-452B-4A1A-939C-A6BF2AD13101}"/>
              </a:ext>
            </a:extLst>
          </p:cNvPr>
          <p:cNvSpPr/>
          <p:nvPr/>
        </p:nvSpPr>
        <p:spPr>
          <a:xfrm>
            <a:off x="1877693" y="2019891"/>
            <a:ext cx="1990922" cy="28182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6" name="Graphic 8">
            <a:extLst>
              <a:ext uri="{FF2B5EF4-FFF2-40B4-BE49-F238E27FC236}">
                <a16:creationId xmlns:a16="http://schemas.microsoft.com/office/drawing/2014/main" id="{E5497154-180F-4ED1-B90E-77B57CD4C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125" y="245215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7">
            <a:extLst>
              <a:ext uri="{FF2B5EF4-FFF2-40B4-BE49-F238E27FC236}">
                <a16:creationId xmlns:a16="http://schemas.microsoft.com/office/drawing/2014/main" id="{52BD5FF9-FE5E-4D34-BB51-EF432D10F4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9949" y="1770736"/>
            <a:ext cx="1047813" cy="621874"/>
          </a:xfrm>
          <a:prstGeom prst="rect">
            <a:avLst/>
          </a:prstGeom>
          <a:solidFill>
            <a:schemeClr val="bg1"/>
          </a:solidFill>
          <a:ln>
            <a:noFill/>
          </a:ln>
        </p:spPr>
      </p:pic>
      <p:sp>
        <p:nvSpPr>
          <p:cNvPr id="8" name="TextBox 7">
            <a:extLst>
              <a:ext uri="{FF2B5EF4-FFF2-40B4-BE49-F238E27FC236}">
                <a16:creationId xmlns:a16="http://schemas.microsoft.com/office/drawing/2014/main" id="{4AB726A9-0929-4B1C-955E-6B857FCAAB83}"/>
              </a:ext>
            </a:extLst>
          </p:cNvPr>
          <p:cNvSpPr txBox="1"/>
          <p:nvPr/>
        </p:nvSpPr>
        <p:spPr>
          <a:xfrm>
            <a:off x="2191740" y="3202435"/>
            <a:ext cx="14067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mn-ea"/>
                <a:cs typeface="+mn-cs"/>
              </a:rPr>
              <a:t>S3</a:t>
            </a:r>
          </a:p>
        </p:txBody>
      </p:sp>
      <p:pic>
        <p:nvPicPr>
          <p:cNvPr id="15" name="Graphic 17">
            <a:extLst>
              <a:ext uri="{FF2B5EF4-FFF2-40B4-BE49-F238E27FC236}">
                <a16:creationId xmlns:a16="http://schemas.microsoft.com/office/drawing/2014/main" id="{1AE9E4C8-8F35-4E8E-A241-2796DC6919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124" y="368159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8B3E4874-5379-46CC-BD32-00E5CCB22645}"/>
              </a:ext>
            </a:extLst>
          </p:cNvPr>
          <p:cNvSpPr txBox="1"/>
          <p:nvPr/>
        </p:nvSpPr>
        <p:spPr>
          <a:xfrm>
            <a:off x="2235085" y="4415647"/>
            <a:ext cx="14067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mn-ea"/>
                <a:cs typeface="+mn-cs"/>
              </a:rPr>
              <a:t>EBS</a:t>
            </a:r>
          </a:p>
        </p:txBody>
      </p:sp>
      <p:sp>
        <p:nvSpPr>
          <p:cNvPr id="17" name="Title 16">
            <a:extLst>
              <a:ext uri="{FF2B5EF4-FFF2-40B4-BE49-F238E27FC236}">
                <a16:creationId xmlns:a16="http://schemas.microsoft.com/office/drawing/2014/main" id="{436E4A2A-8041-4030-AB5C-CFE0F462FC0D}"/>
              </a:ext>
            </a:extLst>
          </p:cNvPr>
          <p:cNvSpPr>
            <a:spLocks noGrp="1"/>
          </p:cNvSpPr>
          <p:nvPr>
            <p:ph type="title"/>
          </p:nvPr>
        </p:nvSpPr>
        <p:spPr/>
        <p:txBody>
          <a:bodyPr/>
          <a:lstStyle/>
          <a:p>
            <a:r>
              <a:rPr lang="en-US" dirty="0"/>
              <a:t>Storage Gateway</a:t>
            </a:r>
          </a:p>
        </p:txBody>
      </p:sp>
    </p:spTree>
    <p:extLst>
      <p:ext uri="{BB962C8B-B14F-4D97-AF65-F5344CB8AC3E}">
        <p14:creationId xmlns:p14="http://schemas.microsoft.com/office/powerpoint/2010/main" val="2949543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3788E-452B-4A1A-939C-A6BF2AD13101}"/>
              </a:ext>
            </a:extLst>
          </p:cNvPr>
          <p:cNvSpPr/>
          <p:nvPr/>
        </p:nvSpPr>
        <p:spPr>
          <a:xfrm>
            <a:off x="1877693" y="2019891"/>
            <a:ext cx="3514922" cy="28182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7" name="Graphic 7">
            <a:extLst>
              <a:ext uri="{FF2B5EF4-FFF2-40B4-BE49-F238E27FC236}">
                <a16:creationId xmlns:a16="http://schemas.microsoft.com/office/drawing/2014/main" id="{52BD5FF9-FE5E-4D34-BB51-EF432D10F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949" y="1770736"/>
            <a:ext cx="1047813" cy="621874"/>
          </a:xfrm>
          <a:prstGeom prst="rect">
            <a:avLst/>
          </a:prstGeom>
          <a:solidFill>
            <a:schemeClr val="bg1"/>
          </a:solidFill>
          <a:ln>
            <a:noFill/>
          </a:ln>
        </p:spPr>
      </p:pic>
      <p:pic>
        <p:nvPicPr>
          <p:cNvPr id="9" name="Graphic 60">
            <a:extLst>
              <a:ext uri="{FF2B5EF4-FFF2-40B4-BE49-F238E27FC236}">
                <a16:creationId xmlns:a16="http://schemas.microsoft.com/office/drawing/2014/main" id="{AFE9A70B-88C9-4CFA-B666-111171522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035" y="261107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a:extLst>
              <a:ext uri="{FF2B5EF4-FFF2-40B4-BE49-F238E27FC236}">
                <a16:creationId xmlns:a16="http://schemas.microsoft.com/office/drawing/2014/main" id="{451C7C59-8192-4797-968B-F99C7EB5D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35" y="37955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60">
            <a:extLst>
              <a:ext uri="{FF2B5EF4-FFF2-40B4-BE49-F238E27FC236}">
                <a16:creationId xmlns:a16="http://schemas.microsoft.com/office/drawing/2014/main" id="{14D14993-FFF5-45F3-9188-CA8F21461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012" y="261107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60">
            <a:extLst>
              <a:ext uri="{FF2B5EF4-FFF2-40B4-BE49-F238E27FC236}">
                <a16:creationId xmlns:a16="http://schemas.microsoft.com/office/drawing/2014/main" id="{372DACFD-40F1-422E-A076-746E5BD3FE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073" y="31458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60">
            <a:extLst>
              <a:ext uri="{FF2B5EF4-FFF2-40B4-BE49-F238E27FC236}">
                <a16:creationId xmlns:a16="http://schemas.microsoft.com/office/drawing/2014/main" id="{802C56C5-7626-4D07-8A88-FCCC656F4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050" y="31458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7">
            <a:extLst>
              <a:ext uri="{FF2B5EF4-FFF2-40B4-BE49-F238E27FC236}">
                <a16:creationId xmlns:a16="http://schemas.microsoft.com/office/drawing/2014/main" id="{52F664D6-3814-4013-A9C8-11A69DE22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03871" y="37955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8">
            <a:extLst>
              <a:ext uri="{FF2B5EF4-FFF2-40B4-BE49-F238E27FC236}">
                <a16:creationId xmlns:a16="http://schemas.microsoft.com/office/drawing/2014/main" id="{B9A9C654-B8AA-4716-8591-B8CFFF3201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5211" y="23935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9FE08E5-5E3B-459B-93F2-91E00B8F6AAC}"/>
              </a:ext>
            </a:extLst>
          </p:cNvPr>
          <p:cNvSpPr txBox="1"/>
          <p:nvPr/>
        </p:nvSpPr>
        <p:spPr>
          <a:xfrm>
            <a:off x="3802826" y="3143820"/>
            <a:ext cx="14067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pic>
        <p:nvPicPr>
          <p:cNvPr id="22" name="Graphic 17">
            <a:extLst>
              <a:ext uri="{FF2B5EF4-FFF2-40B4-BE49-F238E27FC236}">
                <a16:creationId xmlns:a16="http://schemas.microsoft.com/office/drawing/2014/main" id="{AEFBEE53-2B16-4514-BADC-7F27C84D30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5210" y="362297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812F533E-611A-4EFE-8777-6FFB5391D52B}"/>
              </a:ext>
            </a:extLst>
          </p:cNvPr>
          <p:cNvSpPr txBox="1"/>
          <p:nvPr/>
        </p:nvSpPr>
        <p:spPr>
          <a:xfrm>
            <a:off x="3846171" y="4357032"/>
            <a:ext cx="14067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EBS</a:t>
            </a:r>
          </a:p>
        </p:txBody>
      </p:sp>
      <p:sp>
        <p:nvSpPr>
          <p:cNvPr id="24" name="Title 16">
            <a:extLst>
              <a:ext uri="{FF2B5EF4-FFF2-40B4-BE49-F238E27FC236}">
                <a16:creationId xmlns:a16="http://schemas.microsoft.com/office/drawing/2014/main" id="{C8768EA6-86AE-4770-A3CA-66A5DFF34793}"/>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dirty="0">
                <a:ln>
                  <a:noFill/>
                </a:ln>
                <a:solidFill>
                  <a:prstClr val="black"/>
                </a:solidFill>
                <a:effectLst/>
                <a:uLnTx/>
                <a:uFillTx/>
                <a:latin typeface="Trebuchet MS" panose="020B0603020202020204"/>
                <a:ea typeface="+mj-ea"/>
                <a:cs typeface="+mj-cs"/>
              </a:rPr>
              <a:t>Storage Gateway</a:t>
            </a:r>
          </a:p>
        </p:txBody>
      </p:sp>
    </p:spTree>
    <p:extLst>
      <p:ext uri="{BB962C8B-B14F-4D97-AF65-F5344CB8AC3E}">
        <p14:creationId xmlns:p14="http://schemas.microsoft.com/office/powerpoint/2010/main" val="2872315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3788E-452B-4A1A-939C-A6BF2AD13101}"/>
              </a:ext>
            </a:extLst>
          </p:cNvPr>
          <p:cNvSpPr/>
          <p:nvPr/>
        </p:nvSpPr>
        <p:spPr>
          <a:xfrm>
            <a:off x="1877693" y="2019891"/>
            <a:ext cx="3514922" cy="28182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7" name="Graphic 7">
            <a:extLst>
              <a:ext uri="{FF2B5EF4-FFF2-40B4-BE49-F238E27FC236}">
                <a16:creationId xmlns:a16="http://schemas.microsoft.com/office/drawing/2014/main" id="{52BD5FF9-FE5E-4D34-BB51-EF432D10F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949" y="1770736"/>
            <a:ext cx="1047813" cy="621874"/>
          </a:xfrm>
          <a:prstGeom prst="rect">
            <a:avLst/>
          </a:prstGeom>
          <a:solidFill>
            <a:schemeClr val="bg1"/>
          </a:solidFill>
          <a:ln>
            <a:noFill/>
          </a:ln>
        </p:spPr>
      </p:pic>
      <p:pic>
        <p:nvPicPr>
          <p:cNvPr id="9" name="Graphic 60">
            <a:extLst>
              <a:ext uri="{FF2B5EF4-FFF2-40B4-BE49-F238E27FC236}">
                <a16:creationId xmlns:a16="http://schemas.microsoft.com/office/drawing/2014/main" id="{AFE9A70B-88C9-4CFA-B666-111171522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035" y="261107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a:extLst>
              <a:ext uri="{FF2B5EF4-FFF2-40B4-BE49-F238E27FC236}">
                <a16:creationId xmlns:a16="http://schemas.microsoft.com/office/drawing/2014/main" id="{451C7C59-8192-4797-968B-F99C7EB5D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35" y="37955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60">
            <a:extLst>
              <a:ext uri="{FF2B5EF4-FFF2-40B4-BE49-F238E27FC236}">
                <a16:creationId xmlns:a16="http://schemas.microsoft.com/office/drawing/2014/main" id="{14D14993-FFF5-45F3-9188-CA8F21461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012" y="261107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60">
            <a:extLst>
              <a:ext uri="{FF2B5EF4-FFF2-40B4-BE49-F238E27FC236}">
                <a16:creationId xmlns:a16="http://schemas.microsoft.com/office/drawing/2014/main" id="{372DACFD-40F1-422E-A076-746E5BD3FE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073" y="31458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60">
            <a:extLst>
              <a:ext uri="{FF2B5EF4-FFF2-40B4-BE49-F238E27FC236}">
                <a16:creationId xmlns:a16="http://schemas.microsoft.com/office/drawing/2014/main" id="{802C56C5-7626-4D07-8A88-FCCC656F4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050" y="31458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7">
            <a:extLst>
              <a:ext uri="{FF2B5EF4-FFF2-40B4-BE49-F238E27FC236}">
                <a16:creationId xmlns:a16="http://schemas.microsoft.com/office/drawing/2014/main" id="{52F664D6-3814-4013-A9C8-11A69DE22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03871" y="37955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43225E00-40E0-4971-873B-73C26C39F783}"/>
              </a:ext>
            </a:extLst>
          </p:cNvPr>
          <p:cNvSpPr/>
          <p:nvPr/>
        </p:nvSpPr>
        <p:spPr>
          <a:xfrm>
            <a:off x="6773470" y="2019891"/>
            <a:ext cx="3514922" cy="28182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6" name="TextBox 15">
            <a:extLst>
              <a:ext uri="{FF2B5EF4-FFF2-40B4-BE49-F238E27FC236}">
                <a16:creationId xmlns:a16="http://schemas.microsoft.com/office/drawing/2014/main" id="{5C8FA9E1-3150-4A8B-BF7A-1A4DCB2B0923}"/>
              </a:ext>
            </a:extLst>
          </p:cNvPr>
          <p:cNvSpPr txBox="1"/>
          <p:nvPr/>
        </p:nvSpPr>
        <p:spPr>
          <a:xfrm>
            <a:off x="6114987" y="1835225"/>
            <a:ext cx="1695298"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On-Premises</a:t>
            </a:r>
          </a:p>
        </p:txBody>
      </p:sp>
      <p:pic>
        <p:nvPicPr>
          <p:cNvPr id="21" name="Graphic 8">
            <a:extLst>
              <a:ext uri="{FF2B5EF4-FFF2-40B4-BE49-F238E27FC236}">
                <a16:creationId xmlns:a16="http://schemas.microsoft.com/office/drawing/2014/main" id="{F1213494-E857-4757-B178-02DFD072F8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5211" y="23935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C60D9211-348A-45DC-9F95-879639F02AC2}"/>
              </a:ext>
            </a:extLst>
          </p:cNvPr>
          <p:cNvSpPr txBox="1"/>
          <p:nvPr/>
        </p:nvSpPr>
        <p:spPr>
          <a:xfrm>
            <a:off x="3802826" y="3143820"/>
            <a:ext cx="14067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pic>
        <p:nvPicPr>
          <p:cNvPr id="23" name="Graphic 17">
            <a:extLst>
              <a:ext uri="{FF2B5EF4-FFF2-40B4-BE49-F238E27FC236}">
                <a16:creationId xmlns:a16="http://schemas.microsoft.com/office/drawing/2014/main" id="{18EC15D0-6528-46B1-864C-553F997EA6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5210" y="362297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7D7024BB-4E07-4A95-95E1-78767C3439BD}"/>
              </a:ext>
            </a:extLst>
          </p:cNvPr>
          <p:cNvSpPr txBox="1"/>
          <p:nvPr/>
        </p:nvSpPr>
        <p:spPr>
          <a:xfrm>
            <a:off x="3846171" y="4357032"/>
            <a:ext cx="14067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EBS</a:t>
            </a:r>
          </a:p>
        </p:txBody>
      </p:sp>
      <p:sp>
        <p:nvSpPr>
          <p:cNvPr id="26" name="Title 16">
            <a:extLst>
              <a:ext uri="{FF2B5EF4-FFF2-40B4-BE49-F238E27FC236}">
                <a16:creationId xmlns:a16="http://schemas.microsoft.com/office/drawing/2014/main" id="{09F4B32E-7AF3-4FD2-8E6F-BBF8077F97EA}"/>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a:ln>
                  <a:noFill/>
                </a:ln>
                <a:solidFill>
                  <a:prstClr val="black"/>
                </a:solidFill>
                <a:effectLst/>
                <a:uLnTx/>
                <a:uFillTx/>
                <a:latin typeface="Trebuchet MS" panose="020B0603020202020204"/>
                <a:ea typeface="+mj-ea"/>
                <a:cs typeface="+mj-cs"/>
              </a:rPr>
              <a:t>Storage Gateway</a:t>
            </a:r>
          </a:p>
        </p:txBody>
      </p:sp>
    </p:spTree>
    <p:extLst>
      <p:ext uri="{BB962C8B-B14F-4D97-AF65-F5344CB8AC3E}">
        <p14:creationId xmlns:p14="http://schemas.microsoft.com/office/powerpoint/2010/main" val="161691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94F134-8411-252F-310B-B27CE6C6E5D7}"/>
              </a:ext>
            </a:extLst>
          </p:cNvPr>
          <p:cNvSpPr>
            <a:spLocks noGrp="1"/>
          </p:cNvSpPr>
          <p:nvPr>
            <p:ph type="title"/>
          </p:nvPr>
        </p:nvSpPr>
        <p:spPr/>
        <p:txBody>
          <a:bodyPr/>
          <a:lstStyle/>
          <a:p>
            <a:r>
              <a:rPr lang="en-US" dirty="0"/>
              <a:t>S3 Naming and Architecture</a:t>
            </a:r>
          </a:p>
        </p:txBody>
      </p:sp>
      <p:sp>
        <p:nvSpPr>
          <p:cNvPr id="8" name="Speech Bubble: Rectangle with Corners Rounded 7">
            <a:extLst>
              <a:ext uri="{FF2B5EF4-FFF2-40B4-BE49-F238E27FC236}">
                <a16:creationId xmlns:a16="http://schemas.microsoft.com/office/drawing/2014/main" id="{FECBCED6-F879-7BDB-F46A-8DF16E527802}"/>
              </a:ext>
            </a:extLst>
          </p:cNvPr>
          <p:cNvSpPr/>
          <p:nvPr/>
        </p:nvSpPr>
        <p:spPr>
          <a:xfrm>
            <a:off x="8445791" y="1385606"/>
            <a:ext cx="2908009" cy="969819"/>
          </a:xfrm>
          <a:prstGeom prst="wedgeRoundRectCallout">
            <a:avLst>
              <a:gd name="adj1" fmla="val -49446"/>
              <a:gd name="adj2" fmla="val 90623"/>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For access through a browser</a:t>
            </a:r>
          </a:p>
        </p:txBody>
      </p:sp>
      <p:sp>
        <p:nvSpPr>
          <p:cNvPr id="9" name="TextBox 8">
            <a:extLst>
              <a:ext uri="{FF2B5EF4-FFF2-40B4-BE49-F238E27FC236}">
                <a16:creationId xmlns:a16="http://schemas.microsoft.com/office/drawing/2014/main" id="{A74708C9-2D02-9C73-6AF1-9DB26FD93666}"/>
              </a:ext>
            </a:extLst>
          </p:cNvPr>
          <p:cNvSpPr txBox="1"/>
          <p:nvPr/>
        </p:nvSpPr>
        <p:spPr>
          <a:xfrm>
            <a:off x="1004455" y="1988279"/>
            <a:ext cx="9192490" cy="1818892"/>
          </a:xfrm>
          <a:prstGeom prst="rect">
            <a:avLst/>
          </a:prstGeom>
          <a:noFill/>
        </p:spPr>
        <p:txBody>
          <a:bodyPr vert="horz" wrap="square" lIns="0" tIns="32970" rIns="65939" bIns="32970" rtlCol="0" anchor="t" anchorCtr="0">
            <a:noAutofit/>
          </a:bodyPr>
          <a:lstStyle/>
          <a:p>
            <a:pPr marL="0" marR="0" indent="0" defTabSz="439502" rtl="0" eaLnBrk="1" fontAlgn="auto" latinLnBrk="0" hangingPunct="1">
              <a:lnSpc>
                <a:spcPct val="85000"/>
              </a:lnSpc>
              <a:spcBef>
                <a:spcPct val="0"/>
              </a:spcBef>
              <a:spcAft>
                <a:spcPts val="0"/>
              </a:spcAft>
              <a:buClrTx/>
              <a:buSzTx/>
              <a:buFontTx/>
              <a:buNone/>
              <a:tabLst/>
            </a:pPr>
            <a:r>
              <a:rPr lang="en-US" sz="3200" dirty="0">
                <a:latin typeface="+mj-lt"/>
                <a:ea typeface="PS TT Commons" charset="0"/>
                <a:cs typeface="PS TT Commons" charset="0"/>
              </a:rPr>
              <a:t>EXAMPLES</a:t>
            </a:r>
            <a:endParaRPr lang="en-US" sz="2800" dirty="0">
              <a:latin typeface="+mj-lt"/>
              <a:ea typeface="PS TT Commons" charset="0"/>
              <a:cs typeface="PS TT Commons" charset="0"/>
            </a:endParaRPr>
          </a:p>
          <a:p>
            <a:pPr marL="0" marR="0" indent="0" defTabSz="439502" rtl="0" eaLnBrk="1" fontAlgn="auto" latinLnBrk="0" hangingPunct="1">
              <a:lnSpc>
                <a:spcPct val="85000"/>
              </a:lnSpc>
              <a:spcBef>
                <a:spcPct val="0"/>
              </a:spcBef>
              <a:spcAft>
                <a:spcPts val="0"/>
              </a:spcAft>
              <a:buClrTx/>
              <a:buSzTx/>
              <a:buFontTx/>
              <a:buNone/>
              <a:tabLst/>
            </a:pPr>
            <a:br>
              <a:rPr lang="en-US" sz="2800" dirty="0">
                <a:solidFill>
                  <a:srgbClr val="FF9900"/>
                </a:solidFill>
                <a:latin typeface="+mj-lt"/>
                <a:ea typeface="PS TT Commons" charset="0"/>
                <a:cs typeface="PS TT Commons" charset="0"/>
              </a:rPr>
            </a:br>
            <a:r>
              <a:rPr lang="en-US" sz="2800" dirty="0">
                <a:solidFill>
                  <a:srgbClr val="FF9900"/>
                </a:solidFill>
                <a:latin typeface="+mj-lt"/>
                <a:ea typeface="PS TT Commons" charset="0"/>
                <a:cs typeface="PS TT Commons" charset="0"/>
              </a:rPr>
              <a:t>https://s3.amazonaws.com/bucketname/filename</a:t>
            </a:r>
          </a:p>
          <a:p>
            <a:pPr marL="0" marR="0" indent="0" defTabSz="439502" rtl="0" eaLnBrk="1" fontAlgn="auto" latinLnBrk="0" hangingPunct="1">
              <a:lnSpc>
                <a:spcPct val="85000"/>
              </a:lnSpc>
              <a:spcBef>
                <a:spcPct val="0"/>
              </a:spcBef>
              <a:spcAft>
                <a:spcPts val="0"/>
              </a:spcAft>
              <a:buClrTx/>
              <a:buSzTx/>
              <a:buFontTx/>
              <a:buNone/>
              <a:tabLst/>
            </a:pPr>
            <a:endParaRPr lang="en-US" sz="2800" dirty="0">
              <a:solidFill>
                <a:srgbClr val="FF9900"/>
              </a:solidFill>
              <a:latin typeface="+mj-lt"/>
              <a:ea typeface="PS TT Commons" charset="0"/>
              <a:cs typeface="PS TT Commons" charset="0"/>
            </a:endParaRPr>
          </a:p>
          <a:p>
            <a:pPr marL="0" marR="0" indent="0" defTabSz="439502" rtl="0" eaLnBrk="1" fontAlgn="auto" latinLnBrk="0" hangingPunct="1">
              <a:lnSpc>
                <a:spcPct val="85000"/>
              </a:lnSpc>
              <a:spcBef>
                <a:spcPct val="0"/>
              </a:spcBef>
              <a:spcAft>
                <a:spcPts val="0"/>
              </a:spcAft>
              <a:buClrTx/>
              <a:buSzTx/>
              <a:buFontTx/>
              <a:buNone/>
              <a:tabLst/>
            </a:pPr>
            <a:r>
              <a:rPr lang="en-US" sz="2800" dirty="0">
                <a:solidFill>
                  <a:srgbClr val="FF9900"/>
                </a:solidFill>
                <a:latin typeface="+mj-lt"/>
                <a:ea typeface="PS TT Commons" charset="0"/>
                <a:cs typeface="PS TT Commons" charset="0"/>
              </a:rPr>
              <a:t>s3://bucketname/filename</a:t>
            </a:r>
          </a:p>
        </p:txBody>
      </p:sp>
      <p:sp>
        <p:nvSpPr>
          <p:cNvPr id="10" name="Speech Bubble: Rectangle with Corners Rounded 9">
            <a:extLst>
              <a:ext uri="{FF2B5EF4-FFF2-40B4-BE49-F238E27FC236}">
                <a16:creationId xmlns:a16="http://schemas.microsoft.com/office/drawing/2014/main" id="{4B093538-4D25-E166-47BD-F90056AEFACE}"/>
              </a:ext>
            </a:extLst>
          </p:cNvPr>
          <p:cNvSpPr/>
          <p:nvPr/>
        </p:nvSpPr>
        <p:spPr>
          <a:xfrm>
            <a:off x="6230509" y="4292081"/>
            <a:ext cx="2908009" cy="969819"/>
          </a:xfrm>
          <a:prstGeom prst="wedgeRoundRectCallout">
            <a:avLst>
              <a:gd name="adj1" fmla="val -72314"/>
              <a:gd name="adj2" fmla="val -97948"/>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For programmatic access</a:t>
            </a:r>
          </a:p>
        </p:txBody>
      </p:sp>
    </p:spTree>
    <p:extLst>
      <p:ext uri="{BB962C8B-B14F-4D97-AF65-F5344CB8AC3E}">
        <p14:creationId xmlns:p14="http://schemas.microsoft.com/office/powerpoint/2010/main" val="1609903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73788E-452B-4A1A-939C-A6BF2AD13101}"/>
              </a:ext>
            </a:extLst>
          </p:cNvPr>
          <p:cNvSpPr/>
          <p:nvPr/>
        </p:nvSpPr>
        <p:spPr>
          <a:xfrm>
            <a:off x="1877693" y="2019891"/>
            <a:ext cx="3514922" cy="28182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7" name="Graphic 7">
            <a:extLst>
              <a:ext uri="{FF2B5EF4-FFF2-40B4-BE49-F238E27FC236}">
                <a16:creationId xmlns:a16="http://schemas.microsoft.com/office/drawing/2014/main" id="{52BD5FF9-FE5E-4D34-BB51-EF432D10F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949" y="1770736"/>
            <a:ext cx="1047813" cy="621874"/>
          </a:xfrm>
          <a:prstGeom prst="rect">
            <a:avLst/>
          </a:prstGeom>
          <a:solidFill>
            <a:schemeClr val="bg1"/>
          </a:solidFill>
          <a:ln>
            <a:noFill/>
          </a:ln>
        </p:spPr>
      </p:pic>
      <p:pic>
        <p:nvPicPr>
          <p:cNvPr id="9" name="Graphic 60">
            <a:extLst>
              <a:ext uri="{FF2B5EF4-FFF2-40B4-BE49-F238E27FC236}">
                <a16:creationId xmlns:a16="http://schemas.microsoft.com/office/drawing/2014/main" id="{AFE9A70B-88C9-4CFA-B666-111171522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035" y="261107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7">
            <a:extLst>
              <a:ext uri="{FF2B5EF4-FFF2-40B4-BE49-F238E27FC236}">
                <a16:creationId xmlns:a16="http://schemas.microsoft.com/office/drawing/2014/main" id="{451C7C59-8192-4797-968B-F99C7EB5D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0035" y="37955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60">
            <a:extLst>
              <a:ext uri="{FF2B5EF4-FFF2-40B4-BE49-F238E27FC236}">
                <a16:creationId xmlns:a16="http://schemas.microsoft.com/office/drawing/2014/main" id="{14D14993-FFF5-45F3-9188-CA8F21461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012" y="261107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60">
            <a:extLst>
              <a:ext uri="{FF2B5EF4-FFF2-40B4-BE49-F238E27FC236}">
                <a16:creationId xmlns:a16="http://schemas.microsoft.com/office/drawing/2014/main" id="{372DACFD-40F1-422E-A076-746E5BD3FE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073" y="31458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60">
            <a:extLst>
              <a:ext uri="{FF2B5EF4-FFF2-40B4-BE49-F238E27FC236}">
                <a16:creationId xmlns:a16="http://schemas.microsoft.com/office/drawing/2014/main" id="{802C56C5-7626-4D07-8A88-FCCC656F4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050" y="31458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7">
            <a:extLst>
              <a:ext uri="{FF2B5EF4-FFF2-40B4-BE49-F238E27FC236}">
                <a16:creationId xmlns:a16="http://schemas.microsoft.com/office/drawing/2014/main" id="{52F664D6-3814-4013-A9C8-11A69DE22E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03871" y="37955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43225E00-40E0-4971-873B-73C26C39F783}"/>
              </a:ext>
            </a:extLst>
          </p:cNvPr>
          <p:cNvSpPr/>
          <p:nvPr/>
        </p:nvSpPr>
        <p:spPr>
          <a:xfrm>
            <a:off x="6773470" y="2019891"/>
            <a:ext cx="3514922" cy="2818218"/>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6" name="TextBox 15">
            <a:extLst>
              <a:ext uri="{FF2B5EF4-FFF2-40B4-BE49-F238E27FC236}">
                <a16:creationId xmlns:a16="http://schemas.microsoft.com/office/drawing/2014/main" id="{5C8FA9E1-3150-4A8B-BF7A-1A4DCB2B0923}"/>
              </a:ext>
            </a:extLst>
          </p:cNvPr>
          <p:cNvSpPr txBox="1"/>
          <p:nvPr/>
        </p:nvSpPr>
        <p:spPr>
          <a:xfrm>
            <a:off x="6114987" y="1835225"/>
            <a:ext cx="1695298"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On-Premises</a:t>
            </a:r>
          </a:p>
        </p:txBody>
      </p:sp>
      <p:pic>
        <p:nvPicPr>
          <p:cNvPr id="17" name="Graphic 29">
            <a:extLst>
              <a:ext uri="{FF2B5EF4-FFF2-40B4-BE49-F238E27FC236}">
                <a16:creationId xmlns:a16="http://schemas.microsoft.com/office/drawing/2014/main" id="{F5EDA93B-0D18-4DDB-9609-A8FC95736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3048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C53341A7-0472-48E2-B1E9-47CC26725E53}"/>
              </a:ext>
            </a:extLst>
          </p:cNvPr>
          <p:cNvSpPr txBox="1"/>
          <p:nvPr/>
        </p:nvSpPr>
        <p:spPr>
          <a:xfrm>
            <a:off x="5268209" y="3886603"/>
            <a:ext cx="1695298"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Storage Gateway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(files, volumes</a:t>
            </a:r>
            <a:b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 and tape)</a:t>
            </a:r>
          </a:p>
        </p:txBody>
      </p:sp>
      <p:cxnSp>
        <p:nvCxnSpPr>
          <p:cNvPr id="19" name="Straight Arrow Connector 18">
            <a:extLst>
              <a:ext uri="{FF2B5EF4-FFF2-40B4-BE49-F238E27FC236}">
                <a16:creationId xmlns:a16="http://schemas.microsoft.com/office/drawing/2014/main" id="{098D8DCA-31C7-40AB-8884-36F29BB72AD7}"/>
              </a:ext>
            </a:extLst>
          </p:cNvPr>
          <p:cNvCxnSpPr>
            <a:cxnSpLocks/>
            <a:stCxn id="17" idx="3"/>
            <a:endCxn id="15" idx="1"/>
          </p:cNvCxnSpPr>
          <p:nvPr/>
        </p:nvCxnSpPr>
        <p:spPr>
          <a:xfrm>
            <a:off x="6477000" y="3429000"/>
            <a:ext cx="296470"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0E9767-7203-4C5A-96F7-E462ED320EDE}"/>
              </a:ext>
            </a:extLst>
          </p:cNvPr>
          <p:cNvCxnSpPr>
            <a:cxnSpLocks/>
            <a:stCxn id="5" idx="3"/>
            <a:endCxn id="17" idx="1"/>
          </p:cNvCxnSpPr>
          <p:nvPr/>
        </p:nvCxnSpPr>
        <p:spPr>
          <a:xfrm>
            <a:off x="5392615" y="3429000"/>
            <a:ext cx="322385"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22" name="Graphic 8">
            <a:extLst>
              <a:ext uri="{FF2B5EF4-FFF2-40B4-BE49-F238E27FC236}">
                <a16:creationId xmlns:a16="http://schemas.microsoft.com/office/drawing/2014/main" id="{4AC33320-EFC8-4484-9D19-F8B66D6C30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5211" y="23935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FD403D6B-F4F7-4FD0-9251-BB92C31954D7}"/>
              </a:ext>
            </a:extLst>
          </p:cNvPr>
          <p:cNvSpPr txBox="1"/>
          <p:nvPr/>
        </p:nvSpPr>
        <p:spPr>
          <a:xfrm>
            <a:off x="3802826" y="3143820"/>
            <a:ext cx="14067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pic>
        <p:nvPicPr>
          <p:cNvPr id="24" name="Graphic 17">
            <a:extLst>
              <a:ext uri="{FF2B5EF4-FFF2-40B4-BE49-F238E27FC236}">
                <a16:creationId xmlns:a16="http://schemas.microsoft.com/office/drawing/2014/main" id="{C14396C4-3141-481C-8382-273DEDBCA9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5210" y="362297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67DC71A3-26C4-4F77-B19A-F1CB554372EE}"/>
              </a:ext>
            </a:extLst>
          </p:cNvPr>
          <p:cNvSpPr txBox="1"/>
          <p:nvPr/>
        </p:nvSpPr>
        <p:spPr>
          <a:xfrm>
            <a:off x="3846171" y="4357032"/>
            <a:ext cx="140676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EBS</a:t>
            </a:r>
          </a:p>
        </p:txBody>
      </p:sp>
      <p:sp>
        <p:nvSpPr>
          <p:cNvPr id="27" name="Title 16">
            <a:extLst>
              <a:ext uri="{FF2B5EF4-FFF2-40B4-BE49-F238E27FC236}">
                <a16:creationId xmlns:a16="http://schemas.microsoft.com/office/drawing/2014/main" id="{3625D80C-A067-4927-B83F-354A05813121}"/>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730" b="0" i="0" u="none" strike="noStrike" kern="1200" cap="none" spc="0" normalizeH="0" baseline="0" noProof="0">
                <a:ln>
                  <a:noFill/>
                </a:ln>
                <a:solidFill>
                  <a:prstClr val="black"/>
                </a:solidFill>
                <a:effectLst/>
                <a:uLnTx/>
                <a:uFillTx/>
                <a:latin typeface="Trebuchet MS" panose="020B0603020202020204"/>
                <a:ea typeface="+mj-ea"/>
                <a:cs typeface="+mj-cs"/>
              </a:rPr>
              <a:t>Storage Gateway</a:t>
            </a:r>
          </a:p>
        </p:txBody>
      </p:sp>
      <p:sp>
        <p:nvSpPr>
          <p:cNvPr id="2" name="Speech Bubble: Rectangle with Corners Rounded 1">
            <a:extLst>
              <a:ext uri="{FF2B5EF4-FFF2-40B4-BE49-F238E27FC236}">
                <a16:creationId xmlns:a16="http://schemas.microsoft.com/office/drawing/2014/main" id="{7E0BA4F1-BD0C-C9AB-0DEA-6AECB4745336}"/>
              </a:ext>
            </a:extLst>
          </p:cNvPr>
          <p:cNvSpPr/>
          <p:nvPr/>
        </p:nvSpPr>
        <p:spPr>
          <a:xfrm>
            <a:off x="358456" y="4606303"/>
            <a:ext cx="4001273" cy="1680832"/>
          </a:xfrm>
          <a:prstGeom prst="wedgeRoundRectCallout">
            <a:avLst>
              <a:gd name="adj1" fmla="val -47891"/>
              <a:gd name="adj2" fmla="val 7342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Offers virtually unlimited storage in the cloud from on-premises</a:t>
            </a:r>
          </a:p>
        </p:txBody>
      </p:sp>
    </p:spTree>
    <p:extLst>
      <p:ext uri="{BB962C8B-B14F-4D97-AF65-F5344CB8AC3E}">
        <p14:creationId xmlns:p14="http://schemas.microsoft.com/office/powerpoint/2010/main" val="91595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D9471-3CB5-A8C3-4D6B-7A46578A31E3}"/>
              </a:ext>
            </a:extLst>
          </p:cNvPr>
          <p:cNvSpPr>
            <a:spLocks noGrp="1"/>
          </p:cNvSpPr>
          <p:nvPr>
            <p:ph type="title"/>
          </p:nvPr>
        </p:nvSpPr>
        <p:spPr/>
        <p:txBody>
          <a:bodyPr/>
          <a:lstStyle/>
          <a:p>
            <a:r>
              <a:rPr lang="en-US" dirty="0"/>
              <a:t>Three Types of Storage in Storage Gateway</a:t>
            </a:r>
          </a:p>
        </p:txBody>
      </p:sp>
      <p:sp>
        <p:nvSpPr>
          <p:cNvPr id="3" name="Rectangle 2">
            <a:extLst>
              <a:ext uri="{FF2B5EF4-FFF2-40B4-BE49-F238E27FC236}">
                <a16:creationId xmlns:a16="http://schemas.microsoft.com/office/drawing/2014/main" id="{8ABC8E60-D36E-2DBB-F419-7443E1FAC0A4}"/>
              </a:ext>
            </a:extLst>
          </p:cNvPr>
          <p:cNvSpPr/>
          <p:nvPr/>
        </p:nvSpPr>
        <p:spPr>
          <a:xfrm>
            <a:off x="8236928" y="2012314"/>
            <a:ext cx="3596932" cy="4649743"/>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bIns="182880" rtlCol="0" anchor="t" anchorCtr="0"/>
          <a:lstStyle/>
          <a:p>
            <a:pPr marR="0" lvl="0" defTabSz="914400" rtl="0" eaLnBrk="1" fontAlgn="auto" latinLnBrk="0" hangingPunct="1">
              <a:lnSpc>
                <a:spcPct val="100000"/>
              </a:lnSpc>
              <a:spcBef>
                <a:spcPts val="0"/>
              </a:spcBef>
              <a:spcAft>
                <a:spcPts val="0"/>
              </a:spcAft>
              <a:buClrTx/>
              <a:buSzTx/>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STORED</a:t>
            </a:r>
          </a:p>
          <a:p>
            <a:pPr marL="228600" marR="0" lvl="0" indent="-2286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solidFill>
                  <a:prstClr val="white"/>
                </a:solidFill>
                <a:latin typeface="Trebuchet MS" panose="020B0603020202020204"/>
              </a:rPr>
              <a:t>D</a:t>
            </a:r>
            <a:r>
              <a:rPr kumimoji="0" lang="en-US" sz="2200" b="0" i="0" u="none" strike="noStrike" kern="1200" cap="none" spc="0" normalizeH="0" baseline="0" noProof="0" dirty="0" err="1">
                <a:ln>
                  <a:noFill/>
                </a:ln>
                <a:solidFill>
                  <a:prstClr val="white"/>
                </a:solidFill>
                <a:effectLst/>
                <a:uLnTx/>
                <a:uFillTx/>
                <a:latin typeface="Trebuchet MS" panose="020B0603020202020204"/>
              </a:rPr>
              <a:t>ata</a:t>
            </a:r>
            <a:r>
              <a:rPr kumimoji="0" lang="en-US" sz="2200" b="0" i="0" u="none" strike="noStrike" kern="1200" cap="none" spc="0" normalizeH="0" baseline="0" noProof="0" dirty="0">
                <a:ln>
                  <a:noFill/>
                </a:ln>
                <a:solidFill>
                  <a:prstClr val="white"/>
                </a:solidFill>
                <a:effectLst/>
                <a:uLnTx/>
                <a:uFillTx/>
                <a:latin typeface="Trebuchet MS" panose="020B0603020202020204"/>
              </a:rPr>
              <a:t> stored/accessed on-prem;</a:t>
            </a:r>
            <a:r>
              <a:rPr kumimoji="0" lang="en-US" sz="2200" b="0" i="0" u="none" strike="noStrike" kern="1200" cap="none" spc="0" normalizeH="0" noProof="0" dirty="0">
                <a:ln>
                  <a:noFill/>
                </a:ln>
                <a:solidFill>
                  <a:prstClr val="white"/>
                </a:solidFill>
                <a:effectLst/>
                <a:uLnTx/>
                <a:uFillTx/>
                <a:latin typeface="Trebuchet MS" panose="020B0603020202020204"/>
              </a:rPr>
              <a:t> data going to AWS is for backup purposes </a:t>
            </a:r>
            <a:r>
              <a:rPr kumimoji="0" lang="en-US" b="0" i="0" u="none" strike="noStrike" kern="1200" cap="none" spc="0" normalizeH="0" noProof="0" dirty="0">
                <a:ln>
                  <a:noFill/>
                </a:ln>
                <a:solidFill>
                  <a:prstClr val="white"/>
                </a:solidFill>
                <a:effectLst/>
                <a:uLnTx/>
                <a:uFillTx/>
                <a:latin typeface="Trebuchet MS" panose="020B0603020202020204"/>
              </a:rPr>
              <a:t>(phone analogy)</a:t>
            </a:r>
            <a:endParaRPr kumimoji="0" lang="en-US" sz="2200" b="0" i="0" u="none" strike="noStrike" kern="1200" cap="none" spc="0" normalizeH="0" baseline="0" noProof="0" dirty="0">
              <a:ln>
                <a:noFill/>
              </a:ln>
              <a:solidFill>
                <a:prstClr val="white"/>
              </a:solidFill>
              <a:effectLst/>
              <a:uLnTx/>
              <a:uFillTx/>
              <a:latin typeface="Trebuchet MS" panose="020B0603020202020204"/>
            </a:endParaRPr>
          </a:p>
          <a:p>
            <a:pPr marL="457200" marR="0" lvl="0" indent="-4572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R="0" lvl="0" defTabSz="914400" rtl="0" eaLnBrk="1" fontAlgn="auto" latinLnBrk="0" hangingPunct="1">
              <a:lnSpc>
                <a:spcPct val="100000"/>
              </a:lnSpc>
              <a:spcBef>
                <a:spcPts val="0"/>
              </a:spcBef>
              <a:spcAft>
                <a:spcPts val="0"/>
              </a:spcAft>
              <a:buClrTx/>
              <a:buSzTx/>
              <a:tabLst/>
              <a:defRPr/>
            </a:pPr>
            <a:r>
              <a:rPr lang="en-US" sz="2600" dirty="0">
                <a:solidFill>
                  <a:prstClr val="white"/>
                </a:solidFill>
                <a:latin typeface="Trebuchet MS" panose="020B0603020202020204"/>
              </a:rPr>
              <a:t>CACHED</a:t>
            </a:r>
          </a:p>
          <a:p>
            <a:pPr marL="228600" indent="-228600">
              <a:buFont typeface="Arial" panose="020B0604020202020204" pitchFamily="34" charset="0"/>
              <a:buChar char="•"/>
              <a:defRPr/>
            </a:pPr>
            <a:r>
              <a:rPr lang="en-US" sz="2200" dirty="0">
                <a:solidFill>
                  <a:prstClr val="white"/>
                </a:solidFill>
                <a:latin typeface="Trebuchet MS" panose="020B0603020202020204"/>
              </a:rPr>
              <a:t>Data stored in S3; only frequently-used data is cached on-premises </a:t>
            </a:r>
            <a:r>
              <a:rPr lang="en-US" dirty="0">
                <a:solidFill>
                  <a:prstClr val="white"/>
                </a:solidFill>
                <a:latin typeface="Trebuchet MS" panose="020B0603020202020204"/>
              </a:rPr>
              <a:t>(Chromebook analogy)</a:t>
            </a:r>
          </a:p>
          <a:p>
            <a:pPr marL="228600" indent="-228600">
              <a:buFont typeface="Arial" panose="020B0604020202020204" pitchFamily="34" charset="0"/>
              <a:buChar char="•"/>
              <a:defRPr/>
            </a:pPr>
            <a:endParaRPr lang="en-US" sz="2200" dirty="0">
              <a:solidFill>
                <a:prstClr val="white"/>
              </a:solidFill>
              <a:latin typeface="Trebuchet MS" panose="020B0603020202020204"/>
            </a:endParaRPr>
          </a:p>
          <a:p>
            <a:pPr>
              <a:defRPr/>
            </a:pPr>
            <a:r>
              <a:rPr lang="en-US" sz="2600" dirty="0">
                <a:solidFill>
                  <a:prstClr val="white"/>
                </a:solidFill>
                <a:latin typeface="Trebuchet MS" panose="020B0603020202020204"/>
              </a:rPr>
              <a:t>iSCSI</a:t>
            </a:r>
          </a:p>
        </p:txBody>
      </p:sp>
      <p:sp>
        <p:nvSpPr>
          <p:cNvPr id="4" name="Rectangle 3">
            <a:extLst>
              <a:ext uri="{FF2B5EF4-FFF2-40B4-BE49-F238E27FC236}">
                <a16:creationId xmlns:a16="http://schemas.microsoft.com/office/drawing/2014/main" id="{51EFCE21-0699-5679-1A51-09085A7D30B6}"/>
              </a:ext>
            </a:extLst>
          </p:cNvPr>
          <p:cNvSpPr/>
          <p:nvPr/>
        </p:nvSpPr>
        <p:spPr>
          <a:xfrm>
            <a:off x="396240" y="2012313"/>
            <a:ext cx="3596932" cy="4649743"/>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bIns="182880" rtlCol="0" anchor="t" anchorCtr="0"/>
          <a:lstStyle/>
          <a:p>
            <a:pPr marR="0" lvl="0" defTabSz="914400" rtl="0" eaLnBrk="1" fontAlgn="auto" latinLnBrk="0" hangingPunct="1">
              <a:lnSpc>
                <a:spcPct val="100000"/>
              </a:lnSpc>
              <a:spcBef>
                <a:spcPts val="0"/>
              </a:spcBef>
              <a:spcAft>
                <a:spcPts val="0"/>
              </a:spcAft>
              <a:buClrTx/>
              <a:buSzTx/>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rPr>
              <a:t>A place to store</a:t>
            </a:r>
            <a:r>
              <a:rPr kumimoji="0" lang="en-US" sz="2600" b="0" i="0" u="none" strike="noStrike" kern="1200" cap="none" spc="0" normalizeH="0" noProof="0" dirty="0">
                <a:ln>
                  <a:noFill/>
                </a:ln>
                <a:solidFill>
                  <a:prstClr val="white"/>
                </a:solidFill>
                <a:effectLst/>
                <a:uLnTx/>
                <a:uFillTx/>
                <a:latin typeface="Trebuchet MS" panose="020B0603020202020204"/>
              </a:rPr>
              <a:t> and share files</a:t>
            </a:r>
          </a:p>
          <a:p>
            <a:pPr marL="228600" indent="-228600">
              <a:buFont typeface="Arial" panose="020B0604020202020204" pitchFamily="34" charset="0"/>
              <a:buChar char="•"/>
              <a:defRPr/>
            </a:pPr>
            <a:r>
              <a:rPr lang="en-US" sz="2200" dirty="0">
                <a:solidFill>
                  <a:prstClr val="white"/>
                </a:solidFill>
                <a:latin typeface="Trebuchet MS" panose="020B0603020202020204"/>
              </a:rPr>
              <a:t>Amber creates MyDoc.docx</a:t>
            </a:r>
          </a:p>
          <a:p>
            <a:pPr marL="228600" indent="-228600">
              <a:buFont typeface="Arial" panose="020B0604020202020204" pitchFamily="34" charset="0"/>
              <a:buChar char="•"/>
              <a:defRPr/>
            </a:pPr>
            <a:r>
              <a:rPr lang="en-US" sz="2200" dirty="0">
                <a:solidFill>
                  <a:prstClr val="white"/>
                </a:solidFill>
                <a:latin typeface="Trebuchet MS" panose="020B0603020202020204"/>
              </a:rPr>
              <a:t>Blake edits MyDoc.docx</a:t>
            </a:r>
          </a:p>
          <a:p>
            <a:pPr marR="0" lvl="0" defTabSz="914400" rtl="0" eaLnBrk="1" fontAlgn="auto" latinLnBrk="0" hangingPunct="1">
              <a:lnSpc>
                <a:spcPct val="100000"/>
              </a:lnSpc>
              <a:spcBef>
                <a:spcPts val="0"/>
              </a:spcBef>
              <a:spcAft>
                <a:spcPts val="0"/>
              </a:spcAft>
              <a:buClrTx/>
              <a:buSzTx/>
              <a:tabLst/>
              <a:defRPr/>
            </a:pPr>
            <a:endParaRPr lang="en-US" sz="2600" baseline="0" dirty="0">
              <a:solidFill>
                <a:prstClr val="white"/>
              </a:solidFill>
              <a:latin typeface="Trebuchet MS" panose="020B0603020202020204"/>
            </a:endParaRPr>
          </a:p>
          <a:p>
            <a:pPr marR="0" lvl="0" defTabSz="914400" rtl="0" eaLnBrk="1" fontAlgn="auto" latinLnBrk="0" hangingPunct="1">
              <a:lnSpc>
                <a:spcPct val="100000"/>
              </a:lnSpc>
              <a:spcBef>
                <a:spcPts val="0"/>
              </a:spcBef>
              <a:spcAft>
                <a:spcPts val="0"/>
              </a:spcAft>
              <a:buClrTx/>
              <a:buSzTx/>
              <a:tabLst/>
              <a:defRPr/>
            </a:pPr>
            <a:r>
              <a:rPr lang="en-US" sz="2600" baseline="0" dirty="0">
                <a:solidFill>
                  <a:prstClr val="white"/>
                </a:solidFill>
                <a:latin typeface="Trebuchet MS" panose="020B0603020202020204"/>
              </a:rPr>
              <a:t>Uses Network File System (NFS) and Server Message Block (SMB)</a:t>
            </a:r>
            <a:endParaRPr kumimoji="0" lang="en-US" sz="2600" b="0" i="0" u="none" strike="noStrike" kern="1200" cap="none" spc="0" normalizeH="0" baseline="0" noProof="0" dirty="0">
              <a:ln>
                <a:noFill/>
              </a:ln>
              <a:solidFill>
                <a:prstClr val="white"/>
              </a:solidFill>
              <a:effectLst/>
              <a:uLnTx/>
              <a:uFillTx/>
              <a:latin typeface="Trebuchet MS" panose="020B0603020202020204"/>
            </a:endParaRPr>
          </a:p>
        </p:txBody>
      </p:sp>
      <p:sp>
        <p:nvSpPr>
          <p:cNvPr id="7" name="Rectangle 6">
            <a:extLst>
              <a:ext uri="{FF2B5EF4-FFF2-40B4-BE49-F238E27FC236}">
                <a16:creationId xmlns:a16="http://schemas.microsoft.com/office/drawing/2014/main" id="{05425BDF-325D-FED9-3CF1-D9773CBA186F}"/>
              </a:ext>
            </a:extLst>
          </p:cNvPr>
          <p:cNvSpPr/>
          <p:nvPr/>
        </p:nvSpPr>
        <p:spPr>
          <a:xfrm>
            <a:off x="4316584" y="2012314"/>
            <a:ext cx="3596932" cy="4649743"/>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bIns="182880" rtlCol="0" anchor="t" anchorCtr="0"/>
          <a:lstStyle/>
          <a:p>
            <a:pPr marR="0" lvl="0" defTabSz="914400" rtl="0" eaLnBrk="1" fontAlgn="auto" latinLnBrk="0" hangingPunct="1">
              <a:lnSpc>
                <a:spcPct val="100000"/>
              </a:lnSpc>
              <a:spcBef>
                <a:spcPts val="0"/>
              </a:spcBef>
              <a:spcAft>
                <a:spcPts val="0"/>
              </a:spcAft>
              <a:buClrTx/>
              <a:buSzTx/>
              <a:tabLst/>
              <a:defRPr/>
            </a:pPr>
            <a:r>
              <a:rPr lang="en-US" sz="2600" dirty="0">
                <a:solidFill>
                  <a:prstClr val="white"/>
                </a:solidFill>
                <a:latin typeface="Trebuchet MS" panose="020B0603020202020204"/>
              </a:rPr>
              <a:t>Deals with backups (think of the physical tapes used to back up servers)</a:t>
            </a:r>
          </a:p>
          <a:p>
            <a:pPr marR="0" lvl="0" defTabSz="914400" rtl="0" eaLnBrk="1" fontAlgn="auto" latinLnBrk="0" hangingPunct="1">
              <a:lnSpc>
                <a:spcPct val="100000"/>
              </a:lnSpc>
              <a:spcBef>
                <a:spcPts val="0"/>
              </a:spcBef>
              <a:spcAft>
                <a:spcPts val="0"/>
              </a:spcAft>
              <a:buClrTx/>
              <a:buSzTx/>
              <a:tabLst/>
              <a:defRPr/>
            </a:pPr>
            <a:endParaRPr lang="en-US" sz="2600" dirty="0">
              <a:solidFill>
                <a:prstClr val="white"/>
              </a:solidFill>
              <a:latin typeface="Trebuchet MS" panose="020B0603020202020204"/>
            </a:endParaRPr>
          </a:p>
          <a:p>
            <a:pPr marR="0" lvl="0" defTabSz="914400" rtl="0" eaLnBrk="1" fontAlgn="auto" latinLnBrk="0" hangingPunct="1">
              <a:lnSpc>
                <a:spcPct val="100000"/>
              </a:lnSpc>
              <a:spcBef>
                <a:spcPts val="0"/>
              </a:spcBef>
              <a:spcAft>
                <a:spcPts val="0"/>
              </a:spcAft>
              <a:buClrTx/>
              <a:buSzTx/>
              <a:tabLst/>
              <a:defRPr/>
            </a:pPr>
            <a:r>
              <a:rPr lang="en-US" sz="2600" dirty="0">
                <a:solidFill>
                  <a:prstClr val="white"/>
                </a:solidFill>
                <a:latin typeface="Trebuchet MS" panose="020B0603020202020204"/>
              </a:rPr>
              <a:t>Stores the contents of the tapes in S3/</a:t>
            </a:r>
            <a:br>
              <a:rPr lang="en-US" sz="2600" dirty="0">
                <a:solidFill>
                  <a:prstClr val="white"/>
                </a:solidFill>
                <a:latin typeface="Trebuchet MS" panose="020B0603020202020204"/>
              </a:rPr>
            </a:br>
            <a:r>
              <a:rPr lang="en-US" sz="2600" dirty="0">
                <a:solidFill>
                  <a:prstClr val="white"/>
                </a:solidFill>
                <a:latin typeface="Trebuchet MS" panose="020B0603020202020204"/>
              </a:rPr>
              <a:t>Glacier</a:t>
            </a:r>
            <a:endParaRPr kumimoji="0" lang="en-US" sz="2600" b="0" i="0" u="none" strike="noStrike" kern="1200" cap="none" spc="0" normalizeH="0" baseline="0" noProof="0" dirty="0">
              <a:ln>
                <a:noFill/>
              </a:ln>
              <a:solidFill>
                <a:prstClr val="white"/>
              </a:solidFill>
              <a:effectLst/>
              <a:uLnTx/>
              <a:uFillTx/>
              <a:latin typeface="Trebuchet MS" panose="020B0603020202020204"/>
            </a:endParaRPr>
          </a:p>
        </p:txBody>
      </p:sp>
      <p:sp>
        <p:nvSpPr>
          <p:cNvPr id="9" name="Rectangle 8">
            <a:extLst>
              <a:ext uri="{FF2B5EF4-FFF2-40B4-BE49-F238E27FC236}">
                <a16:creationId xmlns:a16="http://schemas.microsoft.com/office/drawing/2014/main" id="{46DBAE16-4DBD-1C74-805F-3055FCB59ED8}"/>
              </a:ext>
            </a:extLst>
          </p:cNvPr>
          <p:cNvSpPr/>
          <p:nvPr/>
        </p:nvSpPr>
        <p:spPr>
          <a:xfrm>
            <a:off x="396240" y="1468483"/>
            <a:ext cx="3596932" cy="54383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bIns="182880" rtlCol="0" anchor="t" anchorCtr="0"/>
          <a:lstStyle/>
          <a:p>
            <a:pPr marR="0" lvl="0" defTabSz="914400" rtl="0" eaLnBrk="1" fontAlgn="auto" latinLnBrk="0" hangingPunct="1">
              <a:lnSpc>
                <a:spcPct val="100000"/>
              </a:lnSpc>
              <a:spcBef>
                <a:spcPts val="0"/>
              </a:spcBef>
              <a:spcAft>
                <a:spcPts val="0"/>
              </a:spcAft>
              <a:buClrTx/>
              <a:buSzTx/>
              <a:tabLst/>
              <a:defRPr/>
            </a:pPr>
            <a:r>
              <a:rPr lang="en-US" sz="2800" dirty="0">
                <a:solidFill>
                  <a:srgbClr val="00B0F0"/>
                </a:solidFill>
                <a:latin typeface="Trebuchet MS" panose="020B0603020202020204"/>
              </a:rPr>
              <a:t>FIL</a:t>
            </a:r>
            <a:r>
              <a:rPr kumimoji="0" lang="en-US" sz="2800" i="0" u="none" strike="noStrike" kern="1200" cap="none" spc="0" normalizeH="0" baseline="0" noProof="0" dirty="0">
                <a:ln>
                  <a:noFill/>
                </a:ln>
                <a:solidFill>
                  <a:srgbClr val="00B0F0"/>
                </a:solidFill>
                <a:effectLst/>
                <a:uLnTx/>
                <a:uFillTx/>
                <a:latin typeface="Trebuchet MS" panose="020B0603020202020204"/>
              </a:rPr>
              <a:t>E GATEWAY</a:t>
            </a:r>
          </a:p>
        </p:txBody>
      </p:sp>
      <p:sp>
        <p:nvSpPr>
          <p:cNvPr id="10" name="Rectangle 9">
            <a:extLst>
              <a:ext uri="{FF2B5EF4-FFF2-40B4-BE49-F238E27FC236}">
                <a16:creationId xmlns:a16="http://schemas.microsoft.com/office/drawing/2014/main" id="{2CEE9128-AAAF-A3B3-8EFF-7A65FB982234}"/>
              </a:ext>
            </a:extLst>
          </p:cNvPr>
          <p:cNvSpPr/>
          <p:nvPr/>
        </p:nvSpPr>
        <p:spPr>
          <a:xfrm>
            <a:off x="4316584" y="1488532"/>
            <a:ext cx="3596932" cy="54383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bIns="182880" rtlCol="0" anchor="t" anchorCtr="0"/>
          <a:lstStyle/>
          <a:p>
            <a:pPr marR="0" lvl="0" defTabSz="914400" rtl="0" eaLnBrk="1" fontAlgn="auto" latinLnBrk="0" hangingPunct="1">
              <a:lnSpc>
                <a:spcPct val="100000"/>
              </a:lnSpc>
              <a:spcBef>
                <a:spcPts val="0"/>
              </a:spcBef>
              <a:spcAft>
                <a:spcPts val="0"/>
              </a:spcAft>
              <a:buClrTx/>
              <a:buSzTx/>
              <a:tabLst/>
              <a:defRPr/>
            </a:pPr>
            <a:r>
              <a:rPr lang="en-US" sz="2800" noProof="0" dirty="0">
                <a:solidFill>
                  <a:srgbClr val="7030A0"/>
                </a:solidFill>
                <a:latin typeface="Trebuchet MS" panose="020B0603020202020204"/>
              </a:rPr>
              <a:t>TAPE GATEWAY</a:t>
            </a:r>
            <a:endParaRPr kumimoji="0" lang="en-US" sz="2800" i="0" u="none" strike="noStrike" kern="1200" cap="none" spc="0" normalizeH="0" baseline="0" noProof="0" dirty="0">
              <a:ln>
                <a:noFill/>
              </a:ln>
              <a:solidFill>
                <a:srgbClr val="7030A0"/>
              </a:solidFill>
              <a:effectLst/>
              <a:uLnTx/>
              <a:uFillTx/>
              <a:latin typeface="Trebuchet MS" panose="020B0603020202020204"/>
            </a:endParaRPr>
          </a:p>
        </p:txBody>
      </p:sp>
      <p:sp>
        <p:nvSpPr>
          <p:cNvPr id="11" name="Rectangle 10">
            <a:extLst>
              <a:ext uri="{FF2B5EF4-FFF2-40B4-BE49-F238E27FC236}">
                <a16:creationId xmlns:a16="http://schemas.microsoft.com/office/drawing/2014/main" id="{3AB032CA-3327-62D8-4315-7D297291CB74}"/>
              </a:ext>
            </a:extLst>
          </p:cNvPr>
          <p:cNvSpPr/>
          <p:nvPr/>
        </p:nvSpPr>
        <p:spPr>
          <a:xfrm>
            <a:off x="8236928" y="1468483"/>
            <a:ext cx="3596932" cy="54383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bIns="182880" rtlCol="0" anchor="t" anchorCtr="0"/>
          <a:lstStyle/>
          <a:p>
            <a:pPr marR="0" lvl="0" defTabSz="914400" rtl="0" eaLnBrk="1" fontAlgn="auto" latinLnBrk="0" hangingPunct="1">
              <a:lnSpc>
                <a:spcPct val="100000"/>
              </a:lnSpc>
              <a:spcBef>
                <a:spcPts val="0"/>
              </a:spcBef>
              <a:spcAft>
                <a:spcPts val="0"/>
              </a:spcAft>
              <a:buClrTx/>
              <a:buSzTx/>
              <a:tabLst/>
              <a:defRPr/>
            </a:pPr>
            <a:r>
              <a:rPr lang="en-US" sz="2800" dirty="0">
                <a:solidFill>
                  <a:srgbClr val="92D050"/>
                </a:solidFill>
                <a:latin typeface="Trebuchet MS" panose="020B0603020202020204"/>
              </a:rPr>
              <a:t>VOLUME GATEWAY</a:t>
            </a:r>
            <a:endParaRPr kumimoji="0" lang="en-US" sz="2800" i="0" u="none" strike="noStrike" kern="1200" cap="none" spc="0" normalizeH="0" baseline="0" noProof="0" dirty="0">
              <a:ln>
                <a:noFill/>
              </a:ln>
              <a:solidFill>
                <a:srgbClr val="92D050"/>
              </a:solidFill>
              <a:effectLst/>
              <a:uLnTx/>
              <a:uFillTx/>
              <a:latin typeface="Trebuchet MS" panose="020B0603020202020204"/>
            </a:endParaRPr>
          </a:p>
        </p:txBody>
      </p:sp>
    </p:spTree>
    <p:extLst>
      <p:ext uri="{BB962C8B-B14F-4D97-AF65-F5344CB8AC3E}">
        <p14:creationId xmlns:p14="http://schemas.microsoft.com/office/powerpoint/2010/main" val="110354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bg/>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7" grpId="0" build="p"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omputer, electronics, ceiling&#10;&#10;Description automatically generated">
            <a:extLst>
              <a:ext uri="{FF2B5EF4-FFF2-40B4-BE49-F238E27FC236}">
                <a16:creationId xmlns:a16="http://schemas.microsoft.com/office/drawing/2014/main" id="{3B14B301-57E4-4F56-8CDD-4CFE5879D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95400"/>
            <a:ext cx="12192000" cy="4267200"/>
          </a:xfrm>
          <a:prstGeom prst="rect">
            <a:avLst/>
          </a:prstGeom>
        </p:spPr>
      </p:pic>
      <p:sp>
        <p:nvSpPr>
          <p:cNvPr id="5" name="Rectangle 4">
            <a:extLst>
              <a:ext uri="{FF2B5EF4-FFF2-40B4-BE49-F238E27FC236}">
                <a16:creationId xmlns:a16="http://schemas.microsoft.com/office/drawing/2014/main" id="{3CF5E9A5-9FFE-4805-8B6C-D0894852D9C4}"/>
              </a:ext>
            </a:extLst>
          </p:cNvPr>
          <p:cNvSpPr/>
          <p:nvPr/>
        </p:nvSpPr>
        <p:spPr>
          <a:xfrm>
            <a:off x="0" y="283464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Data.  Lots and lots of data.</a:t>
            </a:r>
          </a:p>
        </p:txBody>
      </p:sp>
    </p:spTree>
    <p:extLst>
      <p:ext uri="{BB962C8B-B14F-4D97-AF65-F5344CB8AC3E}">
        <p14:creationId xmlns:p14="http://schemas.microsoft.com/office/powerpoint/2010/main" val="267892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F4E1E9C-C17D-4AAC-8AEA-1296DEB89D78}"/>
              </a:ext>
            </a:extLst>
          </p:cNvPr>
          <p:cNvSpPr>
            <a:spLocks noGrp="1"/>
          </p:cNvSpPr>
          <p:nvPr>
            <p:ph sz="quarter" idx="14"/>
          </p:nvPr>
        </p:nvSpPr>
        <p:spPr/>
        <p:txBody>
          <a:bodyPr/>
          <a:lstStyle/>
          <a:p>
            <a:r>
              <a:rPr lang="en-US" dirty="0"/>
              <a:t>Use Cases</a:t>
            </a:r>
          </a:p>
        </p:txBody>
      </p:sp>
      <p:sp>
        <p:nvSpPr>
          <p:cNvPr id="4" name="Text Placeholder 3">
            <a:extLst>
              <a:ext uri="{FF2B5EF4-FFF2-40B4-BE49-F238E27FC236}">
                <a16:creationId xmlns:a16="http://schemas.microsoft.com/office/drawing/2014/main" id="{B739BA05-5FE2-4A4F-9383-D220385B9127}"/>
              </a:ext>
            </a:extLst>
          </p:cNvPr>
          <p:cNvSpPr>
            <a:spLocks noGrp="1"/>
          </p:cNvSpPr>
          <p:nvPr>
            <p:ph type="body" sz="quarter" idx="10"/>
          </p:nvPr>
        </p:nvSpPr>
        <p:spPr/>
        <p:txBody>
          <a:bodyPr/>
          <a:lstStyle/>
          <a:p>
            <a:r>
              <a:rPr lang="en-US" sz="2800" dirty="0"/>
              <a:t>Migrating an on-premises data center</a:t>
            </a:r>
          </a:p>
          <a:p>
            <a:r>
              <a:rPr lang="en-US" sz="2800" dirty="0"/>
              <a:t>Backing up or restoring massive amounts of data</a:t>
            </a:r>
          </a:p>
          <a:p>
            <a:r>
              <a:rPr lang="en-US" sz="2800" dirty="0"/>
              <a:t>Edge computing and storage</a:t>
            </a:r>
          </a:p>
          <a:p>
            <a:pPr lvl="1"/>
            <a:r>
              <a:rPr lang="en-US" sz="2400" dirty="0">
                <a:latin typeface="+mj-lt"/>
              </a:rPr>
              <a:t>Limited internet</a:t>
            </a:r>
          </a:p>
        </p:txBody>
      </p:sp>
    </p:spTree>
    <p:extLst>
      <p:ext uri="{BB962C8B-B14F-4D97-AF65-F5344CB8AC3E}">
        <p14:creationId xmlns:p14="http://schemas.microsoft.com/office/powerpoint/2010/main" val="99978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D1DD-9ACC-4637-8BFE-823252962A16}"/>
              </a:ext>
            </a:extLst>
          </p:cNvPr>
          <p:cNvSpPr>
            <a:spLocks noGrp="1"/>
          </p:cNvSpPr>
          <p:nvPr>
            <p:ph type="title"/>
          </p:nvPr>
        </p:nvSpPr>
        <p:spPr/>
        <p:txBody>
          <a:bodyPr/>
          <a:lstStyle/>
          <a:p>
            <a:r>
              <a:rPr lang="en-US" dirty="0"/>
              <a:t>AWS Snow Family</a:t>
            </a:r>
          </a:p>
        </p:txBody>
      </p:sp>
      <p:graphicFrame>
        <p:nvGraphicFramePr>
          <p:cNvPr id="3" name="Table 3">
            <a:extLst>
              <a:ext uri="{FF2B5EF4-FFF2-40B4-BE49-F238E27FC236}">
                <a16:creationId xmlns:a16="http://schemas.microsoft.com/office/drawing/2014/main" id="{DBA80FAA-B999-4A1C-B8C1-E4086F899697}"/>
              </a:ext>
            </a:extLst>
          </p:cNvPr>
          <p:cNvGraphicFramePr>
            <a:graphicFrameLocks noGrp="1"/>
          </p:cNvGraphicFramePr>
          <p:nvPr/>
        </p:nvGraphicFramePr>
        <p:xfrm>
          <a:off x="627143" y="1397561"/>
          <a:ext cx="10937715" cy="5069340"/>
        </p:xfrm>
        <a:graphic>
          <a:graphicData uri="http://schemas.openxmlformats.org/drawingml/2006/table">
            <a:tbl>
              <a:tblPr firstRow="1" bandRow="1">
                <a:tableStyleId>{F5AB1C69-6EDB-4FF4-983F-18BD219EF322}</a:tableStyleId>
              </a:tblPr>
              <a:tblGrid>
                <a:gridCol w="3645905">
                  <a:extLst>
                    <a:ext uri="{9D8B030D-6E8A-4147-A177-3AD203B41FA5}">
                      <a16:colId xmlns:a16="http://schemas.microsoft.com/office/drawing/2014/main" val="2448103627"/>
                    </a:ext>
                  </a:extLst>
                </a:gridCol>
                <a:gridCol w="3645905">
                  <a:extLst>
                    <a:ext uri="{9D8B030D-6E8A-4147-A177-3AD203B41FA5}">
                      <a16:colId xmlns:a16="http://schemas.microsoft.com/office/drawing/2014/main" val="52940031"/>
                    </a:ext>
                  </a:extLst>
                </a:gridCol>
                <a:gridCol w="3645905">
                  <a:extLst>
                    <a:ext uri="{9D8B030D-6E8A-4147-A177-3AD203B41FA5}">
                      <a16:colId xmlns:a16="http://schemas.microsoft.com/office/drawing/2014/main" val="278249458"/>
                    </a:ext>
                  </a:extLst>
                </a:gridCol>
              </a:tblGrid>
              <a:tr h="550478">
                <a:tc>
                  <a:txBody>
                    <a:bodyPr/>
                    <a:lstStyle/>
                    <a:p>
                      <a:pPr algn="ctr"/>
                      <a:r>
                        <a:rPr lang="en-US" sz="2400" dirty="0"/>
                        <a:t>AWS </a:t>
                      </a:r>
                      <a:r>
                        <a:rPr lang="en-US" sz="2400" dirty="0" err="1"/>
                        <a:t>SNOWCONE</a:t>
                      </a:r>
                      <a:endParaRPr lang="en-US" sz="2400" dirty="0"/>
                    </a:p>
                  </a:txBody>
                  <a:tcPr anchor="ctr"/>
                </a:tc>
                <a:tc>
                  <a:txBody>
                    <a:bodyPr/>
                    <a:lstStyle/>
                    <a:p>
                      <a:pPr algn="ctr"/>
                      <a:r>
                        <a:rPr lang="en-US" sz="2400" dirty="0"/>
                        <a:t>AWS SNOWBALL</a:t>
                      </a:r>
                    </a:p>
                  </a:txBody>
                  <a:tcPr anchor="ctr"/>
                </a:tc>
                <a:tc>
                  <a:txBody>
                    <a:bodyPr/>
                    <a:lstStyle/>
                    <a:p>
                      <a:pPr algn="ctr"/>
                      <a:r>
                        <a:rPr lang="en-US" sz="2400" dirty="0"/>
                        <a:t>AWS SNOWMOBILE</a:t>
                      </a:r>
                    </a:p>
                  </a:txBody>
                  <a:tcPr anchor="ctr"/>
                </a:tc>
                <a:extLst>
                  <a:ext uri="{0D108BD9-81ED-4DB2-BD59-A6C34878D82A}">
                    <a16:rowId xmlns:a16="http://schemas.microsoft.com/office/drawing/2014/main" val="2856222348"/>
                  </a:ext>
                </a:extLst>
              </a:tr>
              <a:tr h="2253592">
                <a:tc>
                  <a:txBody>
                    <a:bodyPr/>
                    <a:lstStyle/>
                    <a:p>
                      <a:pPr algn="ctr"/>
                      <a:endParaRPr lang="en-US" sz="2200" dirty="0"/>
                    </a:p>
                  </a:txBody>
                  <a:tcPr anchor="ctr"/>
                </a:tc>
                <a:tc>
                  <a:txBody>
                    <a:bodyPr/>
                    <a:lstStyle/>
                    <a:p>
                      <a:pPr marL="342900" indent="-342900" algn="ctr">
                        <a:buFont typeface="Arial" panose="020B0604020202020204" pitchFamily="34" charset="0"/>
                        <a:buChar char="•"/>
                      </a:pPr>
                      <a:endParaRPr lang="en-US" sz="2200" dirty="0"/>
                    </a:p>
                  </a:txBody>
                  <a:tcPr anchor="ctr"/>
                </a:tc>
                <a:tc>
                  <a:txBody>
                    <a:bodyPr/>
                    <a:lstStyle/>
                    <a:p>
                      <a:pPr marL="342900" indent="-342900" algn="ctr">
                        <a:buFont typeface="Arial" panose="020B0604020202020204" pitchFamily="34" charset="0"/>
                        <a:buChar char="•"/>
                      </a:pPr>
                      <a:endParaRPr lang="en-US" sz="2200" dirty="0"/>
                    </a:p>
                  </a:txBody>
                  <a:tcPr anchor="ctr"/>
                </a:tc>
                <a:extLst>
                  <a:ext uri="{0D108BD9-81ED-4DB2-BD59-A6C34878D82A}">
                    <a16:rowId xmlns:a16="http://schemas.microsoft.com/office/drawing/2014/main" val="1744842248"/>
                  </a:ext>
                </a:extLst>
              </a:tr>
              <a:tr h="2265270">
                <a:tc>
                  <a:txBody>
                    <a:bodyPr/>
                    <a:lstStyle/>
                    <a:p>
                      <a:pPr algn="ctr"/>
                      <a:endParaRPr lang="en-US" sz="2200" dirty="0"/>
                    </a:p>
                  </a:txBody>
                  <a:tcPr anchor="ctr"/>
                </a:tc>
                <a:tc>
                  <a:txBody>
                    <a:bodyPr/>
                    <a:lstStyle/>
                    <a:p>
                      <a:pPr marL="342900" indent="-342900" algn="ctr">
                        <a:buFont typeface="Arial" panose="020B0604020202020204" pitchFamily="34" charset="0"/>
                        <a:buChar char="•"/>
                      </a:pPr>
                      <a:endParaRPr lang="en-US" sz="2200" dirty="0"/>
                    </a:p>
                  </a:txBody>
                  <a:tcPr anchor="ctr"/>
                </a:tc>
                <a:tc>
                  <a:txBody>
                    <a:bodyPr/>
                    <a:lstStyle/>
                    <a:p>
                      <a:pPr marL="342900" indent="-342900" algn="ctr">
                        <a:buFont typeface="Arial" panose="020B0604020202020204" pitchFamily="34" charset="0"/>
                        <a:buChar char="•"/>
                      </a:pPr>
                      <a:endParaRPr lang="en-US" sz="2200" dirty="0"/>
                    </a:p>
                  </a:txBody>
                  <a:tcPr anchor="ctr"/>
                </a:tc>
                <a:extLst>
                  <a:ext uri="{0D108BD9-81ED-4DB2-BD59-A6C34878D82A}">
                    <a16:rowId xmlns:a16="http://schemas.microsoft.com/office/drawing/2014/main" val="2646595658"/>
                  </a:ext>
                </a:extLst>
              </a:tr>
            </a:tbl>
          </a:graphicData>
        </a:graphic>
      </p:graphicFrame>
      <p:pic>
        <p:nvPicPr>
          <p:cNvPr id="1026" name="Picture 2" descr="AWS-Snowcone">
            <a:extLst>
              <a:ext uri="{FF2B5EF4-FFF2-40B4-BE49-F238E27FC236}">
                <a16:creationId xmlns:a16="http://schemas.microsoft.com/office/drawing/2014/main" id="{185B5D30-6ADA-458D-8FB9-2C4D0123D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596" y="4714847"/>
            <a:ext cx="1934384" cy="907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ws-snowball-edge-storage-device">
            <a:extLst>
              <a:ext uri="{FF2B5EF4-FFF2-40B4-BE49-F238E27FC236}">
                <a16:creationId xmlns:a16="http://schemas.microsoft.com/office/drawing/2014/main" id="{4297199F-ED6E-4789-A4E4-E55189BF7F4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0959" y="4327462"/>
            <a:ext cx="1730080" cy="19895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nowmobile_11082016_09_SO1_534x300.2a5a5677ec9c098f2c4fa915a620e5fd2baed5a4">
            <a:extLst>
              <a:ext uri="{FF2B5EF4-FFF2-40B4-BE49-F238E27FC236}">
                <a16:creationId xmlns:a16="http://schemas.microsoft.com/office/drawing/2014/main" id="{696D9B97-9F95-4379-B91C-26E1AF8CB7BF}"/>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986000" y="4278598"/>
            <a:ext cx="3742976" cy="21027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hand holding a cup of ice cream with a straw&#10;&#10;Description automatically generated with medium confidence">
            <a:extLst>
              <a:ext uri="{FF2B5EF4-FFF2-40B4-BE49-F238E27FC236}">
                <a16:creationId xmlns:a16="http://schemas.microsoft.com/office/drawing/2014/main" id="{70131FDB-D5E7-4F15-8045-33F5A0C78AE0}"/>
              </a:ext>
            </a:extLst>
          </p:cNvPr>
          <p:cNvPicPr>
            <a:picLocks noChangeAspect="1"/>
          </p:cNvPicPr>
          <p:nvPr/>
        </p:nvPicPr>
        <p:blipFill rotWithShape="1">
          <a:blip r:embed="rId6">
            <a:extLst>
              <a:ext uri="{28A0092B-C50C-407E-A947-70E740481C1C}">
                <a14:useLocalDpi xmlns:a14="http://schemas.microsoft.com/office/drawing/2010/main" val="0"/>
              </a:ext>
            </a:extLst>
          </a:blip>
          <a:srcRect l="17460" t="21258" r="28959"/>
          <a:stretch/>
        </p:blipFill>
        <p:spPr>
          <a:xfrm>
            <a:off x="1572840" y="2136476"/>
            <a:ext cx="1768140" cy="1734597"/>
          </a:xfrm>
          <a:prstGeom prst="rect">
            <a:avLst/>
          </a:prstGeom>
        </p:spPr>
      </p:pic>
      <p:pic>
        <p:nvPicPr>
          <p:cNvPr id="10" name="Picture 9" descr="A picture containing outdoor, person, sky&#10;&#10;Description automatically generated">
            <a:extLst>
              <a:ext uri="{FF2B5EF4-FFF2-40B4-BE49-F238E27FC236}">
                <a16:creationId xmlns:a16="http://schemas.microsoft.com/office/drawing/2014/main" id="{6C429890-7640-4C4D-BDB7-B17AE01CAA87}"/>
              </a:ext>
            </a:extLst>
          </p:cNvPr>
          <p:cNvPicPr>
            <a:picLocks noChangeAspect="1"/>
          </p:cNvPicPr>
          <p:nvPr/>
        </p:nvPicPr>
        <p:blipFill rotWithShape="1">
          <a:blip r:embed="rId7">
            <a:extLst>
              <a:ext uri="{28A0092B-C50C-407E-A947-70E740481C1C}">
                <a14:useLocalDpi xmlns:a14="http://schemas.microsoft.com/office/drawing/2010/main" val="0"/>
              </a:ext>
            </a:extLst>
          </a:blip>
          <a:srcRect l="22343" r="7492"/>
          <a:stretch/>
        </p:blipFill>
        <p:spPr>
          <a:xfrm>
            <a:off x="5181740" y="2133713"/>
            <a:ext cx="1828519" cy="1737360"/>
          </a:xfrm>
          <a:prstGeom prst="rect">
            <a:avLst/>
          </a:prstGeom>
        </p:spPr>
      </p:pic>
      <p:pic>
        <p:nvPicPr>
          <p:cNvPr id="12" name="Picture 11" descr="A person riding a snowmobile&#10;&#10;Description automatically generated with medium confidence">
            <a:extLst>
              <a:ext uri="{FF2B5EF4-FFF2-40B4-BE49-F238E27FC236}">
                <a16:creationId xmlns:a16="http://schemas.microsoft.com/office/drawing/2014/main" id="{8EBB5B10-735B-4E13-812C-8A54093138D9}"/>
              </a:ext>
            </a:extLst>
          </p:cNvPr>
          <p:cNvPicPr>
            <a:picLocks noChangeAspect="1"/>
          </p:cNvPicPr>
          <p:nvPr/>
        </p:nvPicPr>
        <p:blipFill rotWithShape="1">
          <a:blip r:embed="rId8">
            <a:extLst>
              <a:ext uri="{28A0092B-C50C-407E-A947-70E740481C1C}">
                <a14:useLocalDpi xmlns:a14="http://schemas.microsoft.com/office/drawing/2010/main" val="0"/>
              </a:ext>
            </a:extLst>
          </a:blip>
          <a:srcRect l="25788" t="2892" r="14305"/>
          <a:stretch/>
        </p:blipFill>
        <p:spPr>
          <a:xfrm>
            <a:off x="8901576" y="2106281"/>
            <a:ext cx="1806363" cy="1764792"/>
          </a:xfrm>
          <a:prstGeom prst="rect">
            <a:avLst/>
          </a:prstGeom>
        </p:spPr>
      </p:pic>
    </p:spTree>
    <p:extLst>
      <p:ext uri="{BB962C8B-B14F-4D97-AF65-F5344CB8AC3E}">
        <p14:creationId xmlns:p14="http://schemas.microsoft.com/office/powerpoint/2010/main" val="200325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388291"/>
            <a:ext cx="10845800" cy="4898844"/>
          </a:xfrm>
        </p:spPr>
        <p:txBody>
          <a:bodyPr/>
          <a:lstStyle/>
          <a:p>
            <a:pPr marL="0" indent="0">
              <a:spcBef>
                <a:spcPts val="300"/>
              </a:spcBef>
              <a:buNone/>
            </a:pPr>
            <a:r>
              <a:rPr lang="en-US" dirty="0">
                <a:solidFill>
                  <a:srgbClr val="FF9900"/>
                </a:solidFill>
              </a:rPr>
              <a:t>S3</a:t>
            </a:r>
          </a:p>
          <a:p>
            <a:pPr lvl="1">
              <a:spcBef>
                <a:spcPts val="300"/>
              </a:spcBef>
            </a:pPr>
            <a:r>
              <a:rPr lang="en-US" sz="2200" dirty="0"/>
              <a:t>Inexpensive, unlimited, reliable object storage (think: files, photos, logs, etc.)</a:t>
            </a:r>
          </a:p>
          <a:p>
            <a:pPr lvl="1">
              <a:spcBef>
                <a:spcPts val="300"/>
              </a:spcBef>
            </a:pPr>
            <a:r>
              <a:rPr lang="en-US" sz="2200" dirty="0"/>
              <a:t>Names must be globally unique; flat hierarchy where folders are emulated</a:t>
            </a:r>
          </a:p>
          <a:p>
            <a:pPr lvl="1">
              <a:spcBef>
                <a:spcPts val="300"/>
              </a:spcBef>
            </a:pPr>
            <a:r>
              <a:rPr lang="en-US" sz="2200" dirty="0"/>
              <a:t>Works in an “eventually consistent” model</a:t>
            </a:r>
          </a:p>
          <a:p>
            <a:pPr lvl="1">
              <a:spcBef>
                <a:spcPts val="300"/>
              </a:spcBef>
            </a:pPr>
            <a:r>
              <a:rPr lang="en-US" sz="2200" dirty="0"/>
              <a:t>Storage classes optimize cost by storing data according to frequency of access</a:t>
            </a:r>
          </a:p>
          <a:p>
            <a:pPr lvl="1">
              <a:spcBef>
                <a:spcPts val="300"/>
              </a:spcBef>
            </a:pPr>
            <a:r>
              <a:rPr lang="en-US" sz="2200" dirty="0"/>
              <a:t>Encryption options are server-side (SSE-S3, SSE-KMS, SSE-C) or client-side</a:t>
            </a:r>
          </a:p>
          <a:p>
            <a:pPr lvl="1">
              <a:spcBef>
                <a:spcPts val="300"/>
              </a:spcBef>
            </a:pPr>
            <a:r>
              <a:rPr lang="en-US" sz="2200" dirty="0"/>
              <a:t>Versioning, MFA delete and object lock help prevent accidental object deletion</a:t>
            </a:r>
          </a:p>
          <a:p>
            <a:pPr lvl="2">
              <a:spcBef>
                <a:spcPts val="300"/>
              </a:spcBef>
            </a:pPr>
            <a:r>
              <a:rPr lang="en-US" sz="1800" dirty="0"/>
              <a:t>Governance and Compliance mode for Object Lock</a:t>
            </a:r>
          </a:p>
          <a:p>
            <a:pPr lvl="1">
              <a:spcBef>
                <a:spcPts val="300"/>
              </a:spcBef>
            </a:pPr>
            <a:r>
              <a:rPr lang="en-US" sz="2200" dirty="0"/>
              <a:t>Access control: IAM policies, bucket policies and access control lists (ACLs)</a:t>
            </a:r>
          </a:p>
          <a:p>
            <a:pPr lvl="2">
              <a:spcBef>
                <a:spcPts val="300"/>
              </a:spcBef>
            </a:pPr>
            <a:r>
              <a:rPr lang="en-US" sz="1800" dirty="0"/>
              <a:t>It’s possible to block all public access at the account level</a:t>
            </a:r>
          </a:p>
          <a:p>
            <a:pPr lvl="1">
              <a:spcBef>
                <a:spcPts val="300"/>
              </a:spcBef>
            </a:pPr>
            <a:r>
              <a:rPr lang="en-US" sz="2200" dirty="0" err="1"/>
              <a:t>Presigned</a:t>
            </a:r>
            <a:r>
              <a:rPr lang="en-US" sz="2200" dirty="0"/>
              <a:t> URLs grant temporary access to a file</a:t>
            </a:r>
          </a:p>
          <a:p>
            <a:pPr lvl="1">
              <a:spcBef>
                <a:spcPts val="300"/>
              </a:spcBef>
            </a:pPr>
            <a:r>
              <a:rPr lang="en-US" sz="2200" dirty="0"/>
              <a:t>S3 can be used to host a static website</a:t>
            </a:r>
          </a:p>
          <a:p>
            <a:pPr lvl="2">
              <a:spcBef>
                <a:spcPts val="300"/>
              </a:spcBef>
            </a:pPr>
            <a:r>
              <a:rPr lang="en-US" sz="1800" dirty="0"/>
              <a:t>If resources are stored on different domains, </a:t>
            </a:r>
            <a:r>
              <a:rPr lang="en-US" sz="1800" dirty="0" err="1"/>
              <a:t>CORS</a:t>
            </a:r>
            <a:r>
              <a:rPr lang="en-US" sz="1800" dirty="0"/>
              <a:t> needs to be enabled</a:t>
            </a:r>
          </a:p>
          <a:p>
            <a:pPr lvl="2">
              <a:spcBef>
                <a:spcPts val="300"/>
              </a:spcBef>
            </a:pPr>
            <a:r>
              <a:rPr lang="en-US" sz="1800" dirty="0"/>
              <a:t>Must be granted FROM the cross-origin server</a:t>
            </a:r>
          </a:p>
        </p:txBody>
      </p:sp>
    </p:spTree>
    <p:extLst>
      <p:ext uri="{BB962C8B-B14F-4D97-AF65-F5344CB8AC3E}">
        <p14:creationId xmlns:p14="http://schemas.microsoft.com/office/powerpoint/2010/main" val="1483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2">
            <a:extLst>
              <a:ext uri="{FF2B5EF4-FFF2-40B4-BE49-F238E27FC236}">
                <a16:creationId xmlns:a16="http://schemas.microsoft.com/office/drawing/2014/main" id="{F0B1EA6F-2882-49F1-87C1-A4E293761341}"/>
              </a:ext>
            </a:extLst>
          </p:cNvPr>
          <p:cNvGraphicFramePr>
            <a:graphicFrameLocks noGrp="1"/>
          </p:cNvGraphicFramePr>
          <p:nvPr/>
        </p:nvGraphicFramePr>
        <p:xfrm>
          <a:off x="602277" y="1831805"/>
          <a:ext cx="10969854" cy="4851400"/>
        </p:xfrm>
        <a:graphic>
          <a:graphicData uri="http://schemas.openxmlformats.org/drawingml/2006/table">
            <a:tbl>
              <a:tblPr firstRow="1" bandRow="1">
                <a:tableStyleId>{21E4AEA4-8DFA-4A89-87EB-49C32662AFE0}</a:tableStyleId>
              </a:tblPr>
              <a:tblGrid>
                <a:gridCol w="1330040">
                  <a:extLst>
                    <a:ext uri="{9D8B030D-6E8A-4147-A177-3AD203B41FA5}">
                      <a16:colId xmlns:a16="http://schemas.microsoft.com/office/drawing/2014/main" val="1930481400"/>
                    </a:ext>
                  </a:extLst>
                </a:gridCol>
                <a:gridCol w="1362974">
                  <a:extLst>
                    <a:ext uri="{9D8B030D-6E8A-4147-A177-3AD203B41FA5}">
                      <a16:colId xmlns:a16="http://schemas.microsoft.com/office/drawing/2014/main" val="865940554"/>
                    </a:ext>
                  </a:extLst>
                </a:gridCol>
                <a:gridCol w="1311215">
                  <a:extLst>
                    <a:ext uri="{9D8B030D-6E8A-4147-A177-3AD203B41FA5}">
                      <a16:colId xmlns:a16="http://schemas.microsoft.com/office/drawing/2014/main" val="672552666"/>
                    </a:ext>
                  </a:extLst>
                </a:gridCol>
                <a:gridCol w="1397479">
                  <a:extLst>
                    <a:ext uri="{9D8B030D-6E8A-4147-A177-3AD203B41FA5}">
                      <a16:colId xmlns:a16="http://schemas.microsoft.com/office/drawing/2014/main" val="892265576"/>
                    </a:ext>
                  </a:extLst>
                </a:gridCol>
                <a:gridCol w="1574984">
                  <a:extLst>
                    <a:ext uri="{9D8B030D-6E8A-4147-A177-3AD203B41FA5}">
                      <a16:colId xmlns:a16="http://schemas.microsoft.com/office/drawing/2014/main" val="3708903214"/>
                    </a:ext>
                  </a:extLst>
                </a:gridCol>
                <a:gridCol w="1934308">
                  <a:extLst>
                    <a:ext uri="{9D8B030D-6E8A-4147-A177-3AD203B41FA5}">
                      <a16:colId xmlns:a16="http://schemas.microsoft.com/office/drawing/2014/main" val="4201058329"/>
                    </a:ext>
                  </a:extLst>
                </a:gridCol>
                <a:gridCol w="2058854">
                  <a:extLst>
                    <a:ext uri="{9D8B030D-6E8A-4147-A177-3AD203B41FA5}">
                      <a16:colId xmlns:a16="http://schemas.microsoft.com/office/drawing/2014/main" val="2475251537"/>
                    </a:ext>
                  </a:extLst>
                </a:gridCol>
              </a:tblGrid>
              <a:tr h="370840">
                <a:tc>
                  <a:txBody>
                    <a:bodyPr/>
                    <a:lstStyle/>
                    <a:p>
                      <a:r>
                        <a:rPr lang="en-US" sz="1700" dirty="0"/>
                        <a:t>S3 Standard</a:t>
                      </a:r>
                    </a:p>
                  </a:txBody>
                  <a:tcPr anchor="b"/>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700" dirty="0"/>
                        <a:t>S3 Standard-IA</a:t>
                      </a:r>
                    </a:p>
                  </a:txBody>
                  <a:tcPr anchor="b"/>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700" dirty="0"/>
                        <a:t>S3 Intelligent-Tiering</a:t>
                      </a:r>
                    </a:p>
                  </a:txBody>
                  <a:tcPr anchor="b"/>
                </a:tc>
                <a:tc>
                  <a:txBody>
                    <a:bodyPr/>
                    <a:lstStyle/>
                    <a:p>
                      <a:r>
                        <a:rPr lang="en-US" sz="1700" dirty="0"/>
                        <a:t>S3 One Zone-IA</a:t>
                      </a:r>
                    </a:p>
                  </a:txBody>
                  <a:tcPr anchor="b"/>
                </a:tc>
                <a:tc>
                  <a:txBody>
                    <a:bodyPr/>
                    <a:lstStyle/>
                    <a:p>
                      <a:r>
                        <a:rPr lang="en-US" sz="1700" dirty="0"/>
                        <a:t>S3 Glacier Instant Retrieval</a:t>
                      </a:r>
                    </a:p>
                  </a:txBody>
                  <a:tcPr anchor="b"/>
                </a:tc>
                <a:tc>
                  <a:txBody>
                    <a:bodyPr/>
                    <a:lstStyle/>
                    <a:p>
                      <a:r>
                        <a:rPr lang="en-US" sz="1700" dirty="0"/>
                        <a:t>S3 Glacier Flexible Retrieval </a:t>
                      </a:r>
                      <a:br>
                        <a:rPr lang="en-US" sz="1700" dirty="0"/>
                      </a:br>
                      <a:r>
                        <a:rPr lang="en-US" sz="1100" b="0" i="1" dirty="0"/>
                        <a:t>(formerly S3 Glacier)</a:t>
                      </a:r>
                      <a:endParaRPr lang="en-US" sz="1700" b="0" i="1" dirty="0"/>
                    </a:p>
                  </a:txBody>
                  <a:tcPr anchor="b"/>
                </a:tc>
                <a:tc>
                  <a:txBody>
                    <a:bodyPr/>
                    <a:lstStyle/>
                    <a:p>
                      <a:r>
                        <a:rPr lang="en-US" sz="1700" dirty="0"/>
                        <a:t>S3 Glacier </a:t>
                      </a:r>
                      <a:br>
                        <a:rPr lang="en-US" sz="1700" dirty="0"/>
                      </a:br>
                      <a:r>
                        <a:rPr lang="en-US" sz="1700" dirty="0"/>
                        <a:t>Deep Archive</a:t>
                      </a:r>
                    </a:p>
                  </a:txBody>
                  <a:tcPr anchor="b"/>
                </a:tc>
                <a:extLst>
                  <a:ext uri="{0D108BD9-81ED-4DB2-BD59-A6C34878D82A}">
                    <a16:rowId xmlns:a16="http://schemas.microsoft.com/office/drawing/2014/main" val="1436128297"/>
                  </a:ext>
                </a:extLst>
              </a:tr>
              <a:tr h="598275">
                <a:tc>
                  <a:txBody>
                    <a:bodyPr/>
                    <a:lstStyle/>
                    <a:p>
                      <a:r>
                        <a:rPr lang="en-US" sz="1600" b="0" i="0" kern="1200" dirty="0">
                          <a:solidFill>
                            <a:schemeClr val="dk1"/>
                          </a:solidFill>
                          <a:effectLst/>
                          <a:latin typeface="+mn-lt"/>
                          <a:ea typeface="+mn-ea"/>
                          <a:cs typeface="+mn-cs"/>
                        </a:rPr>
                        <a:t>Frequently accessed data</a:t>
                      </a:r>
                      <a:endParaRPr lang="en-US" sz="1600" dirty="0"/>
                    </a:p>
                  </a:txBody>
                  <a:tcPr/>
                </a:tc>
                <a:tc>
                  <a:txBody>
                    <a:bodyPr/>
                    <a:lstStyle/>
                    <a:p>
                      <a:r>
                        <a:rPr lang="en-US" sz="1600" b="0" i="0" kern="1200" dirty="0">
                          <a:solidFill>
                            <a:schemeClr val="dk1"/>
                          </a:solidFill>
                          <a:effectLst/>
                          <a:latin typeface="+mn-lt"/>
                          <a:ea typeface="+mn-ea"/>
                          <a:cs typeface="+mn-cs"/>
                        </a:rPr>
                        <a:t>Long-lived, infrequently accessed data</a:t>
                      </a:r>
                      <a:endParaRPr lang="en-US" sz="1600" dirty="0"/>
                    </a:p>
                  </a:txBody>
                  <a:tcPr/>
                </a:tc>
                <a:tc>
                  <a:txBody>
                    <a:bodyPr/>
                    <a:lstStyle/>
                    <a:p>
                      <a:r>
                        <a:rPr lang="en-US" sz="1600" b="0" i="0" kern="1200" dirty="0">
                          <a:solidFill>
                            <a:schemeClr val="dk1"/>
                          </a:solidFill>
                          <a:effectLst/>
                          <a:latin typeface="+mn-lt"/>
                          <a:ea typeface="+mn-ea"/>
                          <a:cs typeface="+mn-cs"/>
                        </a:rPr>
                        <a:t>Long-lived data with changing or unknown access patterns</a:t>
                      </a:r>
                      <a:endParaRPr lang="en-US" sz="1600" dirty="0"/>
                    </a:p>
                  </a:txBody>
                  <a:tcPr/>
                </a:tc>
                <a:tc>
                  <a:txBody>
                    <a:bodyPr/>
                    <a:lstStyle/>
                    <a:p>
                      <a:r>
                        <a:rPr lang="en-US" sz="1600" b="0" i="0" kern="1200" dirty="0">
                          <a:solidFill>
                            <a:schemeClr val="dk1"/>
                          </a:solidFill>
                          <a:effectLst/>
                          <a:latin typeface="+mn-lt"/>
                          <a:ea typeface="+mn-ea"/>
                          <a:cs typeface="+mn-cs"/>
                        </a:rPr>
                        <a:t>Long-lived, infrequently accessed, non-critical data (1 AZ)</a:t>
                      </a:r>
                      <a:endParaRPr lang="en-US" sz="1600" dirty="0"/>
                    </a:p>
                  </a:txBody>
                  <a:tcPr/>
                </a:tc>
                <a:tc>
                  <a:txBody>
                    <a:bodyPr/>
                    <a:lstStyle/>
                    <a:p>
                      <a:r>
                        <a:rPr lang="en-US" sz="1600" b="0" i="0" kern="1200" dirty="0">
                          <a:solidFill>
                            <a:schemeClr val="dk1"/>
                          </a:solidFill>
                          <a:effectLst/>
                          <a:latin typeface="+mn-lt"/>
                          <a:ea typeface="+mn-ea"/>
                          <a:cs typeface="+mn-cs"/>
                        </a:rPr>
                        <a:t>Long-lived, accessed quarterly; needs immediate access</a:t>
                      </a:r>
                      <a:endParaRPr lang="en-US" sz="1600" dirty="0"/>
                    </a:p>
                  </a:txBody>
                  <a:tcPr/>
                </a:tc>
                <a:tc>
                  <a:txBody>
                    <a:bodyPr/>
                    <a:lstStyle/>
                    <a:p>
                      <a:r>
                        <a:rPr lang="en-US" sz="1600" dirty="0"/>
                        <a:t>Long-lived, accessed 1-2 times per year; does not require immediate access</a:t>
                      </a:r>
                    </a:p>
                  </a:txBody>
                  <a:tcPr/>
                </a:tc>
                <a:tc>
                  <a:txBody>
                    <a:bodyPr/>
                    <a:lstStyle/>
                    <a:p>
                      <a:r>
                        <a:rPr lang="en-US" sz="1600" dirty="0"/>
                        <a:t>Long-term data accessed less than once per year</a:t>
                      </a:r>
                    </a:p>
                  </a:txBody>
                  <a:tcPr/>
                </a:tc>
                <a:extLst>
                  <a:ext uri="{0D108BD9-81ED-4DB2-BD59-A6C34878D82A}">
                    <a16:rowId xmlns:a16="http://schemas.microsoft.com/office/drawing/2014/main" val="3857362334"/>
                  </a:ext>
                </a:extLst>
              </a:tr>
              <a:tr h="370840">
                <a:tc>
                  <a:txBody>
                    <a:bodyPr/>
                    <a:lstStyle/>
                    <a:p>
                      <a:r>
                        <a:rPr lang="en-US" sz="1600" dirty="0"/>
                        <a:t>&gt;= 3 AZs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AZs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AZs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1 AZ</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t>
                      </a:r>
                      <a:r>
                        <a:rPr lang="en-US" sz="1600" dirty="0" err="1"/>
                        <a:t>AZs</a:t>
                      </a:r>
                      <a:endParaRPr lang="en-US" sz="1600" dirty="0"/>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t>
                      </a:r>
                      <a:r>
                        <a:rPr lang="en-US" sz="1600" dirty="0" err="1"/>
                        <a:t>AZs</a:t>
                      </a:r>
                      <a:endParaRPr lang="en-US" sz="1600" dirty="0"/>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&gt;= 3 </a:t>
                      </a:r>
                      <a:r>
                        <a:rPr lang="en-US" sz="1600" dirty="0" err="1"/>
                        <a:t>AZs</a:t>
                      </a:r>
                      <a:endParaRPr lang="en-US" sz="1600" dirty="0"/>
                    </a:p>
                  </a:txBody>
                  <a:tcPr/>
                </a:tc>
                <a:extLst>
                  <a:ext uri="{0D108BD9-81ED-4DB2-BD59-A6C34878D82A}">
                    <a16:rowId xmlns:a16="http://schemas.microsoft.com/office/drawing/2014/main" val="108955652"/>
                  </a:ext>
                </a:extLst>
              </a:tr>
              <a:tr h="756120">
                <a:tc>
                  <a:txBody>
                    <a:bodyPr/>
                    <a:lstStyle/>
                    <a:p>
                      <a:r>
                        <a:rPr lang="en-US" sz="1600" dirty="0"/>
                        <a:t>No minimum storage duration</a:t>
                      </a:r>
                    </a:p>
                  </a:txBody>
                  <a:tcPr/>
                </a:tc>
                <a:tc>
                  <a:txBody>
                    <a:bodyPr/>
                    <a:lstStyle/>
                    <a:p>
                      <a:r>
                        <a:rPr lang="en-US" sz="1600" dirty="0"/>
                        <a:t>30-day minimum storage duration</a:t>
                      </a:r>
                    </a:p>
                  </a:txBody>
                  <a:tcPr/>
                </a:tc>
                <a:tc>
                  <a:txBody>
                    <a:bodyPr/>
                    <a:lstStyle/>
                    <a:p>
                      <a:r>
                        <a:rPr lang="en-US" sz="1600" dirty="0"/>
                        <a:t>No minimum storage duration</a:t>
                      </a:r>
                    </a:p>
                  </a:txBody>
                  <a:tcPr/>
                </a:tc>
                <a:tc>
                  <a:txBody>
                    <a:bodyPr/>
                    <a:lstStyle/>
                    <a:p>
                      <a:r>
                        <a:rPr lang="en-US" sz="1600" dirty="0"/>
                        <a:t>30-day minimum storage duration</a:t>
                      </a:r>
                    </a:p>
                  </a:txBody>
                  <a:tcPr/>
                </a:tc>
                <a:tc>
                  <a:txBody>
                    <a:bodyPr/>
                    <a:lstStyle/>
                    <a:p>
                      <a:r>
                        <a:rPr lang="en-US" sz="1600" dirty="0"/>
                        <a:t>90-day minimum storage duration</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90-day minimum storage duration</a:t>
                      </a:r>
                    </a:p>
                  </a:txBody>
                  <a:tcPr/>
                </a:tc>
                <a:tc>
                  <a:txBody>
                    <a:bodyPr/>
                    <a:lstStyle/>
                    <a:p>
                      <a:r>
                        <a:rPr lang="en-US" sz="1600" dirty="0"/>
                        <a:t>180-day minimum storage duration</a:t>
                      </a:r>
                    </a:p>
                  </a:txBody>
                  <a:tcPr/>
                </a:tc>
                <a:extLst>
                  <a:ext uri="{0D108BD9-81ED-4DB2-BD59-A6C34878D82A}">
                    <a16:rowId xmlns:a16="http://schemas.microsoft.com/office/drawing/2014/main" val="3954237202"/>
                  </a:ext>
                </a:extLst>
              </a:tr>
              <a:tr h="370840">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Retrieval in milliseconds</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Retrieval in milliseconds</a:t>
                      </a:r>
                    </a:p>
                    <a:p>
                      <a:endParaRPr lang="en-US" sz="1600" dirty="0"/>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Retrieval in milliseconds</a:t>
                      </a:r>
                    </a:p>
                    <a:p>
                      <a:endParaRPr lang="en-US" sz="1600" dirty="0"/>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600" dirty="0"/>
                        <a:t>Retrieval in milliseconds</a:t>
                      </a:r>
                    </a:p>
                    <a:p>
                      <a:endParaRPr lang="en-US" sz="1600" dirty="0"/>
                    </a:p>
                  </a:txBody>
                  <a:tcPr/>
                </a:tc>
                <a:tc>
                  <a:txBody>
                    <a:bodyPr/>
                    <a:lstStyle/>
                    <a:p>
                      <a:r>
                        <a:rPr lang="en-US" sz="1600" dirty="0"/>
                        <a:t>Retrieval in milliseconds</a:t>
                      </a:r>
                    </a:p>
                  </a:txBody>
                  <a:tcPr/>
                </a:tc>
                <a:tc>
                  <a:txBody>
                    <a:bodyPr/>
                    <a:lstStyle/>
                    <a:p>
                      <a:r>
                        <a:rPr lang="en-US" sz="1600" dirty="0"/>
                        <a:t>Retrieval of 1 minute to 12 hours</a:t>
                      </a:r>
                    </a:p>
                  </a:txBody>
                  <a:tcPr/>
                </a:tc>
                <a:tc>
                  <a:txBody>
                    <a:bodyPr/>
                    <a:lstStyle/>
                    <a:p>
                      <a:pPr marL="0" marR="0" lvl="0" indent="0" algn="l" defTabSz="1371566" rtl="0" eaLnBrk="1" fontAlgn="auto" latinLnBrk="0" hangingPunct="1">
                        <a:lnSpc>
                          <a:spcPct val="100000"/>
                        </a:lnSpc>
                        <a:spcBef>
                          <a:spcPts val="0"/>
                        </a:spcBef>
                        <a:spcAft>
                          <a:spcPts val="0"/>
                        </a:spcAft>
                        <a:buClrTx/>
                        <a:buSzTx/>
                        <a:buFontTx/>
                        <a:buNone/>
                        <a:tabLst/>
                        <a:defRPr/>
                      </a:pPr>
                      <a:r>
                        <a:rPr lang="en-US" sz="1600" dirty="0"/>
                        <a:t>Retrieval of 12-48 hours</a:t>
                      </a:r>
                    </a:p>
                  </a:txBody>
                  <a:tcPr/>
                </a:tc>
                <a:extLst>
                  <a:ext uri="{0D108BD9-81ED-4DB2-BD59-A6C34878D82A}">
                    <a16:rowId xmlns:a16="http://schemas.microsoft.com/office/drawing/2014/main" val="3182200898"/>
                  </a:ext>
                </a:extLst>
              </a:tr>
            </a:tbl>
          </a:graphicData>
        </a:graphic>
      </p:graphicFrame>
      <p:sp>
        <p:nvSpPr>
          <p:cNvPr id="13" name="Title 12">
            <a:extLst>
              <a:ext uri="{FF2B5EF4-FFF2-40B4-BE49-F238E27FC236}">
                <a16:creationId xmlns:a16="http://schemas.microsoft.com/office/drawing/2014/main" id="{3E430B4F-7A34-40CB-9655-80554315E8D5}"/>
              </a:ext>
            </a:extLst>
          </p:cNvPr>
          <p:cNvSpPr>
            <a:spLocks noGrp="1"/>
          </p:cNvSpPr>
          <p:nvPr>
            <p:ph type="title"/>
          </p:nvPr>
        </p:nvSpPr>
        <p:spPr/>
        <p:txBody>
          <a:bodyPr/>
          <a:lstStyle/>
          <a:p>
            <a:r>
              <a:rPr lang="en-US" dirty="0"/>
              <a:t>S3 Storage Classes</a:t>
            </a:r>
          </a:p>
        </p:txBody>
      </p:sp>
      <p:cxnSp>
        <p:nvCxnSpPr>
          <p:cNvPr id="14" name="Straight Connector 13">
            <a:extLst>
              <a:ext uri="{FF2B5EF4-FFF2-40B4-BE49-F238E27FC236}">
                <a16:creationId xmlns:a16="http://schemas.microsoft.com/office/drawing/2014/main" id="{357DAAF4-6CDE-47F0-A35D-73F3FCF86360}"/>
              </a:ext>
            </a:extLst>
          </p:cNvPr>
          <p:cNvCxnSpPr>
            <a:cxnSpLocks/>
          </p:cNvCxnSpPr>
          <p:nvPr/>
        </p:nvCxnSpPr>
        <p:spPr>
          <a:xfrm>
            <a:off x="776702" y="1406680"/>
            <a:ext cx="10515600" cy="0"/>
          </a:xfrm>
          <a:prstGeom prst="line">
            <a:avLst/>
          </a:prstGeom>
          <a:ln w="38100" cap="rnd" cmpd="sng">
            <a:solidFill>
              <a:schemeClr val="tx1">
                <a:lumMod val="60000"/>
                <a:lumOff val="40000"/>
              </a:schemeClr>
            </a:solidFill>
            <a:prstDash val="sysDot"/>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AF27900-5445-47DF-B2EE-6068C248850E}"/>
              </a:ext>
            </a:extLst>
          </p:cNvPr>
          <p:cNvSpPr txBox="1"/>
          <p:nvPr/>
        </p:nvSpPr>
        <p:spPr>
          <a:xfrm>
            <a:off x="4771286" y="1177264"/>
            <a:ext cx="2631837" cy="36255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9900"/>
                </a:solidFill>
                <a:effectLst/>
                <a:uLnTx/>
                <a:uFillTx/>
                <a:latin typeface="Trebuchet MS" panose="020B0603020202020204"/>
                <a:ea typeface="+mn-ea"/>
                <a:cs typeface="+mn-cs"/>
              </a:rPr>
              <a:t>FREQUENCY OF ACCESS</a:t>
            </a:r>
          </a:p>
        </p:txBody>
      </p:sp>
      <p:sp>
        <p:nvSpPr>
          <p:cNvPr id="16" name="TextBox 15">
            <a:extLst>
              <a:ext uri="{FF2B5EF4-FFF2-40B4-BE49-F238E27FC236}">
                <a16:creationId xmlns:a16="http://schemas.microsoft.com/office/drawing/2014/main" id="{985B6FC8-1F00-413F-A211-B3D32896AEAA}"/>
              </a:ext>
            </a:extLst>
          </p:cNvPr>
          <p:cNvSpPr txBox="1"/>
          <p:nvPr/>
        </p:nvSpPr>
        <p:spPr>
          <a:xfrm>
            <a:off x="838200" y="1095358"/>
            <a:ext cx="2244968" cy="59885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t>FREQUENT (HOT)</a:t>
            </a:r>
            <a:b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br>
            <a: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t>MOST EXPENSIVE</a:t>
            </a:r>
          </a:p>
        </p:txBody>
      </p:sp>
      <p:sp>
        <p:nvSpPr>
          <p:cNvPr id="17" name="TextBox 16">
            <a:extLst>
              <a:ext uri="{FF2B5EF4-FFF2-40B4-BE49-F238E27FC236}">
                <a16:creationId xmlns:a16="http://schemas.microsoft.com/office/drawing/2014/main" id="{1DE052BD-D834-478D-8EB1-CB358FF7A1F0}"/>
              </a:ext>
            </a:extLst>
          </p:cNvPr>
          <p:cNvSpPr txBox="1"/>
          <p:nvPr/>
        </p:nvSpPr>
        <p:spPr>
          <a:xfrm>
            <a:off x="9077565" y="1177264"/>
            <a:ext cx="2244969" cy="543832"/>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t>ARCHIVE (COLD)</a:t>
            </a:r>
            <a:b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br>
            <a:r>
              <a:rPr kumimoji="0" lang="en-US" sz="1800" b="0" i="0" u="none" strike="noStrike" kern="1200" cap="none" spc="0" normalizeH="0" baseline="0" noProof="0" dirty="0">
                <a:ln>
                  <a:noFill/>
                </a:ln>
                <a:solidFill>
                  <a:srgbClr val="404040">
                    <a:lumMod val="60000"/>
                    <a:lumOff val="40000"/>
                  </a:srgbClr>
                </a:solidFill>
                <a:effectLst/>
                <a:uLnTx/>
                <a:uFillTx/>
                <a:latin typeface="Trebuchet MS" panose="020B0603020202020204"/>
                <a:ea typeface="+mn-ea"/>
                <a:cs typeface="+mn-cs"/>
              </a:rPr>
              <a:t>LEAST EXPENSIVE</a:t>
            </a:r>
          </a:p>
        </p:txBody>
      </p:sp>
      <p:sp>
        <p:nvSpPr>
          <p:cNvPr id="8" name="Speech Bubble: Rectangle with Corners Rounded 7">
            <a:extLst>
              <a:ext uri="{FF2B5EF4-FFF2-40B4-BE49-F238E27FC236}">
                <a16:creationId xmlns:a16="http://schemas.microsoft.com/office/drawing/2014/main" id="{958680DE-8A45-3DFC-1179-86A2D027C87E}"/>
              </a:ext>
            </a:extLst>
          </p:cNvPr>
          <p:cNvSpPr/>
          <p:nvPr/>
        </p:nvSpPr>
        <p:spPr>
          <a:xfrm>
            <a:off x="8994739" y="278882"/>
            <a:ext cx="2964045" cy="681465"/>
          </a:xfrm>
          <a:prstGeom prst="wedgeRoundRectCallout">
            <a:avLst>
              <a:gd name="adj1" fmla="val 50024"/>
              <a:gd name="adj2" fmla="val -76312"/>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Review all of this!</a:t>
            </a:r>
          </a:p>
        </p:txBody>
      </p:sp>
    </p:spTree>
    <p:extLst>
      <p:ext uri="{BB962C8B-B14F-4D97-AF65-F5344CB8AC3E}">
        <p14:creationId xmlns:p14="http://schemas.microsoft.com/office/powerpoint/2010/main" val="393631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a:t>Important </a:t>
            </a:r>
            <a:r>
              <a:rPr lang="en-US" dirty="0"/>
              <a:t>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1353800" cy="4589462"/>
          </a:xfrm>
        </p:spPr>
        <p:txBody>
          <a:bodyPr/>
          <a:lstStyle/>
          <a:p>
            <a:pPr marL="0" indent="0">
              <a:spcBef>
                <a:spcPts val="300"/>
              </a:spcBef>
              <a:buNone/>
            </a:pPr>
            <a:r>
              <a:rPr lang="en-US" sz="2400" dirty="0">
                <a:solidFill>
                  <a:srgbClr val="FF9900"/>
                </a:solidFill>
              </a:rPr>
              <a:t>ELASTIC FILE SYSTEM (</a:t>
            </a:r>
            <a:r>
              <a:rPr lang="en-US" sz="2400" dirty="0" err="1">
                <a:solidFill>
                  <a:srgbClr val="FF9900"/>
                </a:solidFill>
              </a:rPr>
              <a:t>EFS</a:t>
            </a:r>
            <a:r>
              <a:rPr lang="en-US" sz="2400" dirty="0">
                <a:solidFill>
                  <a:srgbClr val="FF9900"/>
                </a:solidFill>
              </a:rPr>
              <a:t>)</a:t>
            </a:r>
          </a:p>
          <a:p>
            <a:pPr lvl="1">
              <a:spcBef>
                <a:spcPts val="300"/>
              </a:spcBef>
            </a:pPr>
            <a:r>
              <a:rPr lang="en-US" sz="1800" dirty="0"/>
              <a:t>Storage that can be used by multiple services (EC2, Lambda, on-premises servers, etc.)</a:t>
            </a:r>
          </a:p>
          <a:p>
            <a:pPr lvl="1">
              <a:spcBef>
                <a:spcPts val="300"/>
              </a:spcBef>
            </a:pPr>
            <a:r>
              <a:rPr lang="en-US" sz="1800" dirty="0"/>
              <a:t>Only pay for what you use (no up-front provisioning)</a:t>
            </a:r>
          </a:p>
          <a:p>
            <a:pPr lvl="1">
              <a:spcBef>
                <a:spcPts val="300"/>
              </a:spcBef>
            </a:pPr>
            <a:r>
              <a:rPr lang="en-US" sz="1800" dirty="0"/>
              <a:t>Has different storage classes (similar to S3)</a:t>
            </a:r>
          </a:p>
          <a:p>
            <a:pPr marL="0" indent="0">
              <a:spcBef>
                <a:spcPts val="300"/>
              </a:spcBef>
              <a:buNone/>
            </a:pPr>
            <a:r>
              <a:rPr lang="en-US" sz="2400" dirty="0">
                <a:solidFill>
                  <a:srgbClr val="FF9900"/>
                </a:solidFill>
              </a:rPr>
              <a:t>AMAZON </a:t>
            </a:r>
            <a:r>
              <a:rPr lang="en-US" sz="2400" dirty="0" err="1">
                <a:solidFill>
                  <a:srgbClr val="FF9900"/>
                </a:solidFill>
              </a:rPr>
              <a:t>FSx</a:t>
            </a:r>
            <a:endParaRPr lang="en-US" sz="2400" dirty="0">
              <a:solidFill>
                <a:srgbClr val="FF9900"/>
              </a:solidFill>
            </a:endParaRPr>
          </a:p>
          <a:p>
            <a:pPr lvl="1">
              <a:spcBef>
                <a:spcPts val="300"/>
              </a:spcBef>
            </a:pPr>
            <a:r>
              <a:rPr lang="en-US" sz="1800" dirty="0"/>
              <a:t>Third-party file systems</a:t>
            </a:r>
          </a:p>
          <a:p>
            <a:pPr lvl="1">
              <a:spcBef>
                <a:spcPts val="300"/>
              </a:spcBef>
            </a:pPr>
            <a:r>
              <a:rPr lang="en-US" sz="1800" dirty="0" err="1"/>
              <a:t>FSx</a:t>
            </a:r>
            <a:r>
              <a:rPr lang="en-US" sz="1800" dirty="0"/>
              <a:t> for Windows File Server – built on Windows Server</a:t>
            </a:r>
          </a:p>
          <a:p>
            <a:pPr lvl="1">
              <a:spcBef>
                <a:spcPts val="300"/>
              </a:spcBef>
            </a:pPr>
            <a:r>
              <a:rPr lang="en-US" sz="1800" dirty="0" err="1"/>
              <a:t>FSx</a:t>
            </a:r>
            <a:r>
              <a:rPr lang="en-US" sz="1800" dirty="0"/>
              <a:t> for </a:t>
            </a:r>
            <a:r>
              <a:rPr lang="en-US" sz="1800" dirty="0" err="1"/>
              <a:t>Lustre</a:t>
            </a:r>
            <a:r>
              <a:rPr lang="en-US" sz="1800" dirty="0"/>
              <a:t> – high-performance file system</a:t>
            </a:r>
          </a:p>
          <a:p>
            <a:pPr marL="0" indent="0">
              <a:spcBef>
                <a:spcPts val="300"/>
              </a:spcBef>
              <a:buNone/>
            </a:pPr>
            <a:r>
              <a:rPr lang="en-US" sz="2400" dirty="0">
                <a:solidFill>
                  <a:srgbClr val="FF9900"/>
                </a:solidFill>
              </a:rPr>
              <a:t>STORAGE GATEWAY</a:t>
            </a:r>
          </a:p>
          <a:p>
            <a:pPr lvl="1">
              <a:spcBef>
                <a:spcPts val="300"/>
              </a:spcBef>
            </a:pPr>
            <a:r>
              <a:rPr lang="en-US" sz="1800" dirty="0"/>
              <a:t>Used in a hybrid architecture, to store data in AWS from on-premises</a:t>
            </a:r>
          </a:p>
          <a:p>
            <a:pPr lvl="1">
              <a:spcBef>
                <a:spcPts val="300"/>
              </a:spcBef>
            </a:pPr>
            <a:r>
              <a:rPr lang="en-US" sz="1800" dirty="0">
                <a:solidFill>
                  <a:srgbClr val="FF9900"/>
                </a:solidFill>
              </a:rPr>
              <a:t>File Gateway </a:t>
            </a:r>
            <a:r>
              <a:rPr lang="en-US" sz="1800" dirty="0"/>
              <a:t>uses NFS and SMB for files; </a:t>
            </a:r>
            <a:r>
              <a:rPr lang="en-US" sz="1800" dirty="0">
                <a:solidFill>
                  <a:srgbClr val="FF9900"/>
                </a:solidFill>
              </a:rPr>
              <a:t>Tape Gateway </a:t>
            </a:r>
            <a:r>
              <a:rPr lang="en-US" sz="1800" dirty="0"/>
              <a:t>deals with tape backups</a:t>
            </a:r>
          </a:p>
          <a:p>
            <a:pPr lvl="1">
              <a:spcBef>
                <a:spcPts val="300"/>
              </a:spcBef>
            </a:pPr>
            <a:r>
              <a:rPr lang="en-US" sz="1800" dirty="0">
                <a:solidFill>
                  <a:srgbClr val="FF9900"/>
                </a:solidFill>
              </a:rPr>
              <a:t>Volume Gateway</a:t>
            </a:r>
            <a:r>
              <a:rPr lang="en-US" sz="1800" dirty="0"/>
              <a:t> (iSCSI)</a:t>
            </a:r>
          </a:p>
          <a:p>
            <a:pPr lvl="2">
              <a:spcBef>
                <a:spcPts val="300"/>
              </a:spcBef>
            </a:pPr>
            <a:r>
              <a:rPr lang="en-US" sz="1400" dirty="0"/>
              <a:t>STORED mode (data stored on-prem; AWS for backup); CACHED mode (data stored in AWS; frequently-accessed cached on-prem)</a:t>
            </a:r>
          </a:p>
          <a:p>
            <a:pPr marL="0" indent="0">
              <a:spcBef>
                <a:spcPts val="300"/>
              </a:spcBef>
              <a:buNone/>
            </a:pPr>
            <a:r>
              <a:rPr lang="en-US" sz="2400" dirty="0">
                <a:solidFill>
                  <a:srgbClr val="FF9900"/>
                </a:solidFill>
              </a:rPr>
              <a:t>SNOW FAMILY OF PRODUCTS</a:t>
            </a:r>
          </a:p>
          <a:p>
            <a:pPr lvl="1">
              <a:spcBef>
                <a:spcPts val="300"/>
              </a:spcBef>
            </a:pPr>
            <a:r>
              <a:rPr lang="en-US" sz="1800" dirty="0"/>
              <a:t>Physical storage devices used to transfer massive amounts of data (</a:t>
            </a:r>
            <a:r>
              <a:rPr lang="en-US" sz="1800" dirty="0" err="1"/>
              <a:t>Snowcone</a:t>
            </a:r>
            <a:r>
              <a:rPr lang="en-US" sz="1800" dirty="0"/>
              <a:t>, Snowball, Snowmobile)</a:t>
            </a:r>
          </a:p>
          <a:p>
            <a:pPr lvl="1">
              <a:spcBef>
                <a:spcPts val="300"/>
              </a:spcBef>
            </a:pPr>
            <a:endParaRPr lang="en-US" sz="2000" dirty="0"/>
          </a:p>
        </p:txBody>
      </p:sp>
    </p:spTree>
    <p:extLst>
      <p:ext uri="{BB962C8B-B14F-4D97-AF65-F5344CB8AC3E}">
        <p14:creationId xmlns:p14="http://schemas.microsoft.com/office/powerpoint/2010/main" val="9259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11" end="1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94F134-8411-252F-310B-B27CE6C6E5D7}"/>
              </a:ext>
            </a:extLst>
          </p:cNvPr>
          <p:cNvSpPr>
            <a:spLocks noGrp="1"/>
          </p:cNvSpPr>
          <p:nvPr>
            <p:ph type="title"/>
          </p:nvPr>
        </p:nvSpPr>
        <p:spPr/>
        <p:txBody>
          <a:bodyPr/>
          <a:lstStyle/>
          <a:p>
            <a:r>
              <a:rPr lang="en-US" dirty="0"/>
              <a:t>S3 Naming and Architecture</a:t>
            </a:r>
          </a:p>
        </p:txBody>
      </p:sp>
      <p:pic>
        <p:nvPicPr>
          <p:cNvPr id="3" name="Picture 2">
            <a:extLst>
              <a:ext uri="{FF2B5EF4-FFF2-40B4-BE49-F238E27FC236}">
                <a16:creationId xmlns:a16="http://schemas.microsoft.com/office/drawing/2014/main" id="{80399827-D4A7-92FE-C10A-E2CC125644CF}"/>
              </a:ext>
            </a:extLst>
          </p:cNvPr>
          <p:cNvPicPr>
            <a:picLocks noChangeAspect="1"/>
          </p:cNvPicPr>
          <p:nvPr/>
        </p:nvPicPr>
        <p:blipFill>
          <a:blip r:embed="rId3"/>
          <a:stretch>
            <a:fillRect/>
          </a:stretch>
        </p:blipFill>
        <p:spPr>
          <a:xfrm>
            <a:off x="1389993" y="2485893"/>
            <a:ext cx="9412013" cy="1886213"/>
          </a:xfrm>
          <a:prstGeom prst="rect">
            <a:avLst/>
          </a:prstGeom>
          <a:ln>
            <a:solidFill>
              <a:schemeClr val="bg1">
                <a:lumMod val="50000"/>
              </a:schemeClr>
            </a:solidFill>
          </a:ln>
        </p:spPr>
      </p:pic>
      <p:sp>
        <p:nvSpPr>
          <p:cNvPr id="5" name="Rectangle 4">
            <a:extLst>
              <a:ext uri="{FF2B5EF4-FFF2-40B4-BE49-F238E27FC236}">
                <a16:creationId xmlns:a16="http://schemas.microsoft.com/office/drawing/2014/main" id="{CBF1EE79-46DA-FB3D-D839-C5C3AD41881B}"/>
              </a:ext>
            </a:extLst>
          </p:cNvPr>
          <p:cNvSpPr/>
          <p:nvPr/>
        </p:nvSpPr>
        <p:spPr>
          <a:xfrm>
            <a:off x="9401908" y="3821723"/>
            <a:ext cx="1524000" cy="668215"/>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022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94F134-8411-252F-310B-B27CE6C6E5D7}"/>
              </a:ext>
            </a:extLst>
          </p:cNvPr>
          <p:cNvSpPr>
            <a:spLocks noGrp="1"/>
          </p:cNvSpPr>
          <p:nvPr>
            <p:ph type="title"/>
          </p:nvPr>
        </p:nvSpPr>
        <p:spPr/>
        <p:txBody>
          <a:bodyPr/>
          <a:lstStyle/>
          <a:p>
            <a:r>
              <a:rPr lang="en-US" dirty="0"/>
              <a:t>S3 Naming and Architecture</a:t>
            </a:r>
          </a:p>
        </p:txBody>
      </p:sp>
      <p:sp>
        <p:nvSpPr>
          <p:cNvPr id="9" name="TextBox 8">
            <a:extLst>
              <a:ext uri="{FF2B5EF4-FFF2-40B4-BE49-F238E27FC236}">
                <a16:creationId xmlns:a16="http://schemas.microsoft.com/office/drawing/2014/main" id="{A74708C9-2D02-9C73-6AF1-9DB26FD93666}"/>
              </a:ext>
            </a:extLst>
          </p:cNvPr>
          <p:cNvSpPr txBox="1"/>
          <p:nvPr/>
        </p:nvSpPr>
        <p:spPr>
          <a:xfrm>
            <a:off x="1004454" y="1988279"/>
            <a:ext cx="10633363" cy="1818892"/>
          </a:xfrm>
          <a:prstGeom prst="rect">
            <a:avLst/>
          </a:prstGeom>
          <a:noFill/>
        </p:spPr>
        <p:txBody>
          <a:bodyPr vert="horz" wrap="square" lIns="0" tIns="32970" rIns="65939" bIns="32970" rtlCol="0" anchor="t" anchorCtr="0">
            <a:noAutofit/>
          </a:bodyPr>
          <a:lstStyle/>
          <a:p>
            <a:pPr marL="0" marR="0" indent="0" defTabSz="439502" rtl="0" eaLnBrk="1" fontAlgn="auto" latinLnBrk="0" hangingPunct="1">
              <a:lnSpc>
                <a:spcPct val="85000"/>
              </a:lnSpc>
              <a:spcBef>
                <a:spcPct val="0"/>
              </a:spcBef>
              <a:spcAft>
                <a:spcPts val="0"/>
              </a:spcAft>
              <a:buClrTx/>
              <a:buSzTx/>
              <a:buFontTx/>
              <a:buNone/>
              <a:tabLst/>
            </a:pPr>
            <a:r>
              <a:rPr lang="en-US" sz="3200" dirty="0">
                <a:latin typeface="+mj-lt"/>
                <a:ea typeface="PS TT Commons" charset="0"/>
                <a:cs typeface="PS TT Commons" charset="0"/>
              </a:rPr>
              <a:t>EXAMPLES</a:t>
            </a:r>
            <a:endParaRPr lang="en-US" sz="2800" dirty="0">
              <a:latin typeface="+mj-lt"/>
              <a:ea typeface="PS TT Commons" charset="0"/>
              <a:cs typeface="PS TT Commons" charset="0"/>
            </a:endParaRPr>
          </a:p>
          <a:p>
            <a:pPr marL="0" marR="0" indent="0" defTabSz="439502" rtl="0" eaLnBrk="1" fontAlgn="auto" latinLnBrk="0" hangingPunct="1">
              <a:lnSpc>
                <a:spcPct val="85000"/>
              </a:lnSpc>
              <a:spcBef>
                <a:spcPct val="0"/>
              </a:spcBef>
              <a:spcAft>
                <a:spcPts val="0"/>
              </a:spcAft>
              <a:buClrTx/>
              <a:buSzTx/>
              <a:buFontTx/>
              <a:buNone/>
              <a:tabLst/>
            </a:pPr>
            <a:br>
              <a:rPr lang="en-US" sz="2800" dirty="0">
                <a:solidFill>
                  <a:srgbClr val="FF9900"/>
                </a:solidFill>
                <a:latin typeface="+mj-lt"/>
                <a:ea typeface="PS TT Commons" charset="0"/>
                <a:cs typeface="PS TT Commons" charset="0"/>
              </a:rPr>
            </a:br>
            <a:r>
              <a:rPr lang="en-US" sz="2800" dirty="0">
                <a:solidFill>
                  <a:srgbClr val="FF9900"/>
                </a:solidFill>
                <a:latin typeface="+mj-lt"/>
                <a:ea typeface="PS TT Commons" charset="0"/>
                <a:cs typeface="PS TT Commons" charset="0"/>
              </a:rPr>
              <a:t>https://s3.amazonaws.com/bucketname/foldername/filename</a:t>
            </a:r>
          </a:p>
        </p:txBody>
      </p:sp>
      <p:sp>
        <p:nvSpPr>
          <p:cNvPr id="10" name="Speech Bubble: Rectangle with Corners Rounded 9">
            <a:extLst>
              <a:ext uri="{FF2B5EF4-FFF2-40B4-BE49-F238E27FC236}">
                <a16:creationId xmlns:a16="http://schemas.microsoft.com/office/drawing/2014/main" id="{4B093538-4D25-E166-47BD-F90056AEFACE}"/>
              </a:ext>
            </a:extLst>
          </p:cNvPr>
          <p:cNvSpPr/>
          <p:nvPr/>
        </p:nvSpPr>
        <p:spPr>
          <a:xfrm>
            <a:off x="1004454" y="3665797"/>
            <a:ext cx="7259782" cy="2621338"/>
          </a:xfrm>
          <a:prstGeom prst="wedgeRoundRectCallout">
            <a:avLst>
              <a:gd name="adj1" fmla="val 46517"/>
              <a:gd name="adj2" fmla="val -7002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S3 stores things in a flat structure, but prefixes and delimiters emulate a folder hierarchy</a:t>
            </a:r>
          </a:p>
          <a:p>
            <a:endParaRPr lang="en-US" sz="2400" dirty="0"/>
          </a:p>
          <a:p>
            <a:r>
              <a:rPr lang="en-US" sz="2400" dirty="0"/>
              <a:t>EXAMPLES OF FILE NAMES</a:t>
            </a:r>
          </a:p>
          <a:p>
            <a:r>
              <a:rPr lang="en-US" sz="2400" dirty="0"/>
              <a:t>images/cat.jpg</a:t>
            </a:r>
          </a:p>
          <a:p>
            <a:r>
              <a:rPr lang="en-US" sz="2400" dirty="0"/>
              <a:t>Images/dog.jpg</a:t>
            </a:r>
          </a:p>
        </p:txBody>
      </p:sp>
    </p:spTree>
    <p:extLst>
      <p:ext uri="{BB962C8B-B14F-4D97-AF65-F5344CB8AC3E}">
        <p14:creationId xmlns:p14="http://schemas.microsoft.com/office/powerpoint/2010/main" val="54036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4DD125-DFB0-8B92-32E2-4BB3934DEC92}"/>
              </a:ext>
            </a:extLst>
          </p:cNvPr>
          <p:cNvSpPr>
            <a:spLocks noGrp="1"/>
          </p:cNvSpPr>
          <p:nvPr>
            <p:ph type="body" sz="quarter" idx="10"/>
          </p:nvPr>
        </p:nvSpPr>
        <p:spPr/>
        <p:txBody>
          <a:bodyPr/>
          <a:lstStyle/>
          <a:p>
            <a:r>
              <a:rPr lang="en-US" sz="2800" dirty="0">
                <a:latin typeface="+mj-lt"/>
              </a:rPr>
              <a:t>Limit for a single object: 5 TB</a:t>
            </a:r>
          </a:p>
          <a:p>
            <a:r>
              <a:rPr lang="en-US" sz="2800" dirty="0">
                <a:latin typeface="+mj-lt"/>
              </a:rPr>
              <a:t>Limit for a single PUT: 5 GB</a:t>
            </a:r>
          </a:p>
          <a:p>
            <a:pPr lvl="1"/>
            <a:r>
              <a:rPr lang="en-US" sz="2200" dirty="0">
                <a:latin typeface="+mj-lt"/>
              </a:rPr>
              <a:t>For larger objects (100 MB+), </a:t>
            </a:r>
            <a:br>
              <a:rPr lang="en-US" sz="2200" dirty="0">
                <a:latin typeface="+mj-lt"/>
              </a:rPr>
            </a:br>
            <a:r>
              <a:rPr lang="en-US" sz="2200" dirty="0">
                <a:latin typeface="+mj-lt"/>
              </a:rPr>
              <a:t>“Multipart Upload” is recommended</a:t>
            </a:r>
          </a:p>
        </p:txBody>
      </p:sp>
      <p:sp>
        <p:nvSpPr>
          <p:cNvPr id="4" name="Content Placeholder 3">
            <a:extLst>
              <a:ext uri="{FF2B5EF4-FFF2-40B4-BE49-F238E27FC236}">
                <a16:creationId xmlns:a16="http://schemas.microsoft.com/office/drawing/2014/main" id="{F47F8056-EA40-4529-BA0D-6EAC18FE8DD6}"/>
              </a:ext>
            </a:extLst>
          </p:cNvPr>
          <p:cNvSpPr>
            <a:spLocks noGrp="1"/>
          </p:cNvSpPr>
          <p:nvPr>
            <p:ph sz="quarter" idx="14"/>
          </p:nvPr>
        </p:nvSpPr>
        <p:spPr/>
        <p:txBody>
          <a:bodyPr/>
          <a:lstStyle/>
          <a:p>
            <a:r>
              <a:rPr lang="en-US" dirty="0"/>
              <a:t>Size Limits</a:t>
            </a:r>
          </a:p>
        </p:txBody>
      </p:sp>
    </p:spTree>
    <p:extLst>
      <p:ext uri="{BB962C8B-B14F-4D97-AF65-F5344CB8AC3E}">
        <p14:creationId xmlns:p14="http://schemas.microsoft.com/office/powerpoint/2010/main" val="152335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45580</TotalTime>
  <Words>13312</Words>
  <Application>Microsoft Office PowerPoint</Application>
  <PresentationFormat>Widescreen</PresentationFormat>
  <Paragraphs>1214</Paragraphs>
  <Slides>67</Slides>
  <Notes>67</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67</vt:i4>
      </vt:variant>
    </vt:vector>
  </HeadingPairs>
  <TitlesOfParts>
    <vt:vector size="88" baseType="lpstr">
      <vt:lpstr>Amazon Ember</vt:lpstr>
      <vt:lpstr>Arial</vt:lpstr>
      <vt:lpstr>Calibri</vt:lpstr>
      <vt:lpstr>Calibri Light</vt:lpstr>
      <vt:lpstr>Courier New</vt:lpstr>
      <vt:lpstr>hero-new</vt:lpstr>
      <vt:lpstr>Lucida Grande</vt:lpstr>
      <vt:lpstr>Montserrat</vt:lpstr>
      <vt:lpstr>Myriad Pro</vt:lpstr>
      <vt:lpstr>Myriad Pro Light</vt:lpstr>
      <vt:lpstr>PS TT Commons</vt:lpstr>
      <vt:lpstr>PS TT Commons Light</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S3 Naming and Architecture</vt:lpstr>
      <vt:lpstr>S3 Naming and Architecture</vt:lpstr>
      <vt:lpstr>S3 Naming and Architecture</vt:lpstr>
      <vt:lpstr>S3 Naming and Architecture</vt:lpstr>
      <vt:lpstr>PowerPoint Presentation</vt:lpstr>
      <vt:lpstr>PowerPoint Presentation</vt:lpstr>
      <vt:lpstr>Durability and Availability</vt:lpstr>
      <vt:lpstr>Durability and Availability</vt:lpstr>
      <vt:lpstr>PowerPoint Presentation</vt:lpstr>
      <vt:lpstr>PowerPoint Presentation</vt:lpstr>
      <vt:lpstr>Two Types of Encryption</vt:lpstr>
      <vt:lpstr>PowerPoint Presentation</vt:lpstr>
      <vt:lpstr>PowerPoint Presentation</vt:lpstr>
      <vt:lpstr>PowerPoint Presentation</vt:lpstr>
      <vt:lpstr>Two Types of Encryption</vt:lpstr>
      <vt:lpstr>PowerPoint Presentation</vt:lpstr>
      <vt:lpstr>PowerPoint Presentation</vt:lpstr>
      <vt:lpstr>Benefits</vt:lpstr>
      <vt:lpstr>PowerPoint Presentation</vt:lpstr>
      <vt:lpstr>PowerPoint Presentation</vt:lpstr>
      <vt:lpstr>PowerPoint Presentation</vt:lpstr>
      <vt:lpstr>PowerPoint Presentation</vt:lpstr>
      <vt:lpstr>PowerPoint Presentation</vt:lpstr>
      <vt:lpstr>PowerPoint Presentation</vt:lpstr>
      <vt:lpstr>Two Types of Actions</vt:lpstr>
      <vt:lpstr>S3 Storage Classes</vt:lpstr>
      <vt:lpstr>PowerPoint Presentation</vt:lpstr>
      <vt:lpstr>PowerPoint Presentation</vt:lpstr>
      <vt:lpstr>PowerPoint Presentation</vt:lpstr>
      <vt:lpstr>PowerPoint Presentation</vt:lpstr>
      <vt:lpstr>Accessing Objects in S3</vt:lpstr>
      <vt:lpstr>Two Types of Access Policies</vt:lpstr>
      <vt:lpstr>Two Types of Access Policies</vt:lpstr>
      <vt:lpstr>S3 Bucket Policy</vt:lpstr>
      <vt:lpstr>IAM Policy</vt:lpstr>
      <vt:lpstr>Blocking Public Access for an Entire Account</vt:lpstr>
      <vt:lpstr>PowerPoint Presentation</vt:lpstr>
      <vt:lpstr>PowerPoint Presentation</vt:lpstr>
      <vt:lpstr>PowerPoint Presentation</vt:lpstr>
      <vt:lpstr>PowerPoint Presentation</vt:lpstr>
      <vt:lpstr>What is Meant by Domain?</vt:lpstr>
      <vt:lpstr>Are These The Same?</vt:lpstr>
      <vt:lpstr>Are These The Same?</vt:lpstr>
      <vt:lpstr>PowerPoint Presentation</vt:lpstr>
      <vt:lpstr>PowerPoint Presentation</vt:lpstr>
      <vt:lpstr>PowerPoint Presentation</vt:lpstr>
      <vt:lpstr>PowerPoint Presentation</vt:lpstr>
      <vt:lpstr>PowerPoint Presentation</vt:lpstr>
      <vt:lpstr>Elastic File System (EFS)</vt:lpstr>
      <vt:lpstr>PowerPoint Presentation</vt:lpstr>
      <vt:lpstr>EFS Storage Classes</vt:lpstr>
      <vt:lpstr>PowerPoint Presentation</vt:lpstr>
      <vt:lpstr>Storage Gateway</vt:lpstr>
      <vt:lpstr>PowerPoint Presentation</vt:lpstr>
      <vt:lpstr>PowerPoint Presentation</vt:lpstr>
      <vt:lpstr>PowerPoint Presentation</vt:lpstr>
      <vt:lpstr>Three Types of Storage in Storage Gateway</vt:lpstr>
      <vt:lpstr>PowerPoint Presentation</vt:lpstr>
      <vt:lpstr>PowerPoint Presentation</vt:lpstr>
      <vt:lpstr>AWS Snow Family</vt:lpstr>
      <vt:lpstr>Important Points to Remember</vt:lpstr>
      <vt:lpstr>S3 Storage Classes</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3027</cp:revision>
  <dcterms:created xsi:type="dcterms:W3CDTF">2021-07-31T23:46:42Z</dcterms:created>
  <dcterms:modified xsi:type="dcterms:W3CDTF">2022-10-16T23:44:21Z</dcterms:modified>
</cp:coreProperties>
</file>